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p:restoredTop sz="94696"/>
  </p:normalViewPr>
  <p:slideViewPr>
    <p:cSldViewPr>
      <p:cViewPr varScale="1">
        <p:scale>
          <a:sx n="105" d="100"/>
          <a:sy n="105" d="100"/>
        </p:scale>
        <p:origin x="11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254161824" r:id="rId1"/>
  </p:sldLayoutIdLst>
  <p:txStyles>
    <p:titleStyle>
      <a:lvl1pPr algn="ctr">
        <a:defRPr sz="4400" kern="1200">
          <a:solidFill>
            <a:schemeClr val="lt1"/>
          </a:solidFill>
        </a:defRPr>
      </a:lvl1pPr>
      <a:extLst/>
    </p:titleStyle>
    <p:bodyStyle>
      <a:lvl1pPr indent="-324900" algn="ctr">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6.pn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6.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pn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xml"/><Relationship Id="rId4" Type="http://schemas.openxmlformats.org/officeDocument/2006/relationships/image" Target="../media/image4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3.png"/><Relationship Id="rId1" Type="http://schemas.openxmlformats.org/officeDocument/2006/relationships/slideLayout" Target="../slideLayouts/slideLayout1.xml"/><Relationship Id="rId4" Type="http://schemas.openxmlformats.org/officeDocument/2006/relationships/image" Target="../media/image42.png"/></Relationships>
</file>

<file path=ppt/slides/_rels/slide2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jpg"/><Relationship Id="rId1" Type="http://schemas.openxmlformats.org/officeDocument/2006/relationships/slideLayout" Target="../slideLayouts/slideLayout1.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0"/>
          <a:ext cx="9163050" cy="6867525"/>
          <a:chOff x="-9525" y="0"/>
          <a:chExt cx="9163050" cy="6867525"/>
        </a:xfrm>
      </p:grpSpPr>
      <p:pic>
        <p:nvPicPr>
          <p:cNvPr id="6" name="Picture 5"/>
          <p:cNvPicPr>
            <a:picLocks noChangeAspect="1"/>
          </p:cNvPicPr>
          <p:nvPr/>
        </p:nvPicPr>
        <p:blipFill>
          <a:blip r:embed="rId2"/>
          <a:stretch>
            <a:fillRect/>
          </a:stretch>
        </p:blipFill>
        <p:spPr>
          <a:xfrm>
            <a:off x="-9525" y="0"/>
            <a:ext cx="9172575" cy="6867525"/>
          </a:xfrm>
          <a:prstGeom prst="rect">
            <a:avLst/>
          </a:prstGeom>
        </p:spPr>
      </p:pic>
      <p:sp>
        <p:nvSpPr>
          <p:cNvPr id="2" name="TextBox 1"/>
          <p:cNvSpPr txBox="1"/>
          <p:nvPr/>
        </p:nvSpPr>
        <p:spPr>
          <a:xfrm>
            <a:off x="360045" y="1800035"/>
            <a:ext cx="8424005" cy="503968"/>
          </a:xfrm>
          <a:prstGeom prst="rect">
            <a:avLst/>
          </a:prstGeom>
          <a:noFill/>
        </p:spPr>
        <p:txBody>
          <a:bodyPr lIns="91440" tIns="45720" rIns="91440" bIns="45720" rtlCol="0" anchor="ctr">
            <a:spAutoFit/>
          </a:bodyPr>
          <a:lstStyle/>
          <a:p>
            <a:pPr marL="0" marR="0" lvl="0" indent="0" algn="l" fontAlgn="ctr">
              <a:lnSpc>
                <a:spcPct val="100000"/>
              </a:lnSpc>
            </a:pPr>
            <a:r>
              <a:rPr lang="en-US" sz="3400" b="1" u="none" spc="0">
                <a:solidFill>
                  <a:srgbClr val="FFFFFF">
                    <a:alpha val="100000"/>
                  </a:srgbClr>
                </a:solidFill>
                <a:latin typeface="open sans"/>
              </a:rPr>
              <a:t>LEADERSHIP SURVEY GROUP REPORT</a:t>
            </a:r>
          </a:p>
        </p:txBody>
      </p:sp>
      <p:sp>
        <p:nvSpPr>
          <p:cNvPr id="3" name="TextBox 2"/>
          <p:cNvSpPr txBox="1"/>
          <p:nvPr/>
        </p:nvSpPr>
        <p:spPr>
          <a:xfrm>
            <a:off x="360045" y="2448020"/>
            <a:ext cx="8424005" cy="503968"/>
          </a:xfrm>
          <a:prstGeom prst="rect">
            <a:avLst/>
          </a:prstGeom>
          <a:noFill/>
        </p:spPr>
        <p:txBody>
          <a:bodyPr lIns="91440" tIns="45720" rIns="91440" bIns="45720" rtlCol="0" anchor="ctr">
            <a:spAutoFit/>
          </a:bodyPr>
          <a:lstStyle/>
          <a:p>
            <a:pPr marL="0" marR="0" lvl="0" indent="0" algn="l" fontAlgn="ctr">
              <a:lnSpc>
                <a:spcPct val="100000"/>
              </a:lnSpc>
            </a:pPr>
            <a:r>
              <a:rPr lang="en-US" sz="2800" b="1" u="none" spc="0">
                <a:solidFill>
                  <a:srgbClr val="FFFFFF">
                    <a:alpha val="100000"/>
                  </a:srgbClr>
                </a:solidFill>
                <a:latin typeface="open sans"/>
              </a:rPr>
              <a:t>Sample Leadership Group</a:t>
            </a:r>
          </a:p>
        </p:txBody>
      </p:sp>
      <p:sp>
        <p:nvSpPr>
          <p:cNvPr id="4" name="TextBox 3"/>
          <p:cNvSpPr txBox="1"/>
          <p:nvPr/>
        </p:nvSpPr>
        <p:spPr>
          <a:xfrm>
            <a:off x="360045" y="3402533"/>
            <a:ext cx="8424005" cy="430887"/>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dirty="0">
                <a:solidFill>
                  <a:srgbClr val="FFFFFF">
                    <a:alpha val="100000"/>
                  </a:srgbClr>
                </a:solidFill>
                <a:latin typeface="open sans"/>
              </a:rPr>
              <a:t>31 July 2023</a:t>
            </a:r>
          </a:p>
        </p:txBody>
      </p:sp>
      <p:pic>
        <p:nvPicPr>
          <p:cNvPr id="5" name="Picture 4"/>
          <p:cNvPicPr>
            <a:picLocks noChangeAspect="1"/>
          </p:cNvPicPr>
          <p:nvPr/>
        </p:nvPicPr>
        <p:blipFill>
          <a:blip r:embed="rId3"/>
          <a:stretch>
            <a:fillRect/>
          </a:stretch>
        </p:blipFill>
        <p:spPr>
          <a:xfrm>
            <a:off x="360045" y="5039963"/>
            <a:ext cx="3248025" cy="8502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AUTHENTICITY</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88</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Authenticity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AUTHENTICITY</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88</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open about their thoughts, feelings and opinions.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3.7</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Expresses thoughts and feelings in a way that is sensitive to those of others.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Facilitates robust, open debate.</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open and honest about mistakes.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Honours commitments and keeps promises.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Encourages others to put forward their thoughts, feelings and opinions.</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Responds effectively when challenged.</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EMOTIONAL REASONING</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21</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82</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Emotional Reasoning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EMOTIONAL REASONING</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21</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82</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Consults others in decision-making.</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Explains the rationale behind decisions made.</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Involves you in decisions that affect your work.</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Considers issues from multiple perspectives.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Takes the bigger picture into account when decision-making.</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Reflects on feelings when decision-making.</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3.6</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Makes ethical decisions.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SELF-MANAGEMENT</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63</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Self-Management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SELF-MANAGEMENT</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63</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Manages their emotions effectively in difficult situations.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Demonstrates a positive, energising demeanour.</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Manages their time effectively.</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Learns from mistakes.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Keeps up to date with industry trends and market conditions.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Strives to improve their own performance.</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Quickly adapts to new circumstances.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INSPIRING PERFORMANCE</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51</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79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Inspiring Performance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INSPIRING PERFORMANCE</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51</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79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Provides useful support and guidance.</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Provides constructive feedback on behaviour and performance.</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Helps you understand your purpose and contribution to the organisation.</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3.7</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Notices inappropriate behaviour in others and responds effectively.</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Maintains a positive work environment.</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Helps facilitate your development and advance your career.</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Recognises others’ hard work and achievements.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24041" y="360045"/>
          <a:ext cx="8784050" cy="5897404"/>
          <a:chOff x="324041" y="360045"/>
          <a:chExt cx="8784050" cy="5897404"/>
        </a:xfrm>
      </p:grpSpPr>
      <p:sp>
        <p:nvSpPr>
          <p:cNvPr id="60" name="TextBox 59"/>
          <p:cNvSpPr txBox="1"/>
          <p:nvPr/>
        </p:nvSpPr>
        <p:spPr>
          <a:xfrm>
            <a:off x="360045" y="360045"/>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EMPLOYEE ENGAGEMENT OVERVIEW</a:t>
            </a:r>
          </a:p>
        </p:txBody>
      </p:sp>
      <p:sp>
        <p:nvSpPr>
          <p:cNvPr id="2" name="TextBox 1"/>
          <p:cNvSpPr txBox="1"/>
          <p:nvPr/>
        </p:nvSpPr>
        <p:spPr>
          <a:xfrm>
            <a:off x="360045" y="683990"/>
            <a:ext cx="8424005" cy="86401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Employee engagement is the collective level of intellectual and emotional commitment employees have toward their work and organisation. It is measured empirically by asking employees to indicate the extent to which they praise their organisation to others; perform beyond what is expected of them; persist in the face of adversity; and perfect what they do. </a:t>
            </a:r>
          </a:p>
        </p:txBody>
      </p:sp>
      <p:sp>
        <p:nvSpPr>
          <p:cNvPr id="3" name="TextBox 2"/>
          <p:cNvSpPr txBox="1"/>
          <p:nvPr/>
        </p:nvSpPr>
        <p:spPr>
          <a:xfrm>
            <a:off x="360045" y="1548003"/>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The items measuring these four value creating engagement factors are shown below.</a:t>
            </a:r>
          </a:p>
        </p:txBody>
      </p:sp>
      <p:sp>
        <p:nvSpPr>
          <p:cNvPr id="4" name="TextBox 3"/>
          <p:cNvSpPr txBox="1"/>
          <p:nvPr/>
        </p:nvSpPr>
        <p:spPr>
          <a:xfrm>
            <a:off x="1385983" y="2015966"/>
            <a:ext cx="4229957" cy="216027"/>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tell others how great this organisation is to work for whenever I have the chance.</a:t>
            </a:r>
          </a:p>
        </p:txBody>
      </p:sp>
      <p:sp>
        <p:nvSpPr>
          <p:cNvPr id="5" name="TextBox 4"/>
          <p:cNvSpPr txBox="1"/>
          <p:nvPr/>
        </p:nvSpPr>
        <p:spPr>
          <a:xfrm>
            <a:off x="1385983" y="2340007"/>
            <a:ext cx="4229957" cy="108014"/>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promote this organisation as a great place to work.</a:t>
            </a:r>
          </a:p>
        </p:txBody>
      </p:sp>
      <p:pic>
        <p:nvPicPr>
          <p:cNvPr id="6" name="Picture 5"/>
          <p:cNvPicPr>
            <a:picLocks noChangeAspect="1"/>
          </p:cNvPicPr>
          <p:nvPr/>
        </p:nvPicPr>
        <p:blipFill>
          <a:blip r:embed="rId2"/>
          <a:stretch>
            <a:fillRect/>
          </a:stretch>
        </p:blipFill>
        <p:spPr>
          <a:xfrm>
            <a:off x="396050" y="1943957"/>
            <a:ext cx="895350" cy="609600"/>
          </a:xfrm>
          <a:prstGeom prst="rect">
            <a:avLst/>
          </a:prstGeom>
        </p:spPr>
      </p:pic>
      <p:sp>
        <p:nvSpPr>
          <p:cNvPr id="7" name="TextBox 6"/>
          <p:cNvSpPr txBox="1"/>
          <p:nvPr/>
        </p:nvSpPr>
        <p:spPr>
          <a:xfrm>
            <a:off x="395954" y="2141982"/>
            <a:ext cx="900017" cy="180023"/>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Praise</a:t>
            </a:r>
          </a:p>
        </p:txBody>
      </p:sp>
      <p:sp>
        <p:nvSpPr>
          <p:cNvPr id="8" name="TextBox 7"/>
          <p:cNvSpPr txBox="1"/>
          <p:nvPr/>
        </p:nvSpPr>
        <p:spPr>
          <a:xfrm>
            <a:off x="1385983" y="2681954"/>
            <a:ext cx="4229957" cy="216027"/>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My commitment to this organisation remains unwavering even when conditions become difficult.</a:t>
            </a:r>
          </a:p>
        </p:txBody>
      </p:sp>
      <p:sp>
        <p:nvSpPr>
          <p:cNvPr id="9" name="TextBox 8"/>
          <p:cNvSpPr txBox="1"/>
          <p:nvPr/>
        </p:nvSpPr>
        <p:spPr>
          <a:xfrm>
            <a:off x="1385983" y="3005995"/>
            <a:ext cx="4229957" cy="216027"/>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never think about leaving this organisation even when other opportunities are presented to me.</a:t>
            </a:r>
          </a:p>
        </p:txBody>
      </p:sp>
      <p:pic>
        <p:nvPicPr>
          <p:cNvPr id="10" name="Picture 9"/>
          <p:cNvPicPr>
            <a:picLocks noChangeAspect="1"/>
          </p:cNvPicPr>
          <p:nvPr/>
        </p:nvPicPr>
        <p:blipFill>
          <a:blip r:embed="rId2"/>
          <a:stretch>
            <a:fillRect/>
          </a:stretch>
        </p:blipFill>
        <p:spPr>
          <a:xfrm>
            <a:off x="396050" y="2663952"/>
            <a:ext cx="895350" cy="609600"/>
          </a:xfrm>
          <a:prstGeom prst="rect">
            <a:avLst/>
          </a:prstGeom>
        </p:spPr>
      </p:pic>
      <p:sp>
        <p:nvSpPr>
          <p:cNvPr id="11" name="TextBox 10"/>
          <p:cNvSpPr txBox="1"/>
          <p:nvPr/>
        </p:nvSpPr>
        <p:spPr>
          <a:xfrm>
            <a:off x="395954" y="2861977"/>
            <a:ext cx="900017" cy="180023"/>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Persist</a:t>
            </a:r>
          </a:p>
        </p:txBody>
      </p:sp>
      <p:sp>
        <p:nvSpPr>
          <p:cNvPr id="12" name="TextBox 11"/>
          <p:cNvSpPr txBox="1"/>
          <p:nvPr/>
        </p:nvSpPr>
        <p:spPr>
          <a:xfrm>
            <a:off x="1385983" y="3455956"/>
            <a:ext cx="4229957" cy="108014"/>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willingly perform above and beyond what is expected of me at work.</a:t>
            </a:r>
          </a:p>
        </p:txBody>
      </p:sp>
      <p:sp>
        <p:nvSpPr>
          <p:cNvPr id="13" name="TextBox 12"/>
          <p:cNvSpPr txBox="1"/>
          <p:nvPr/>
        </p:nvSpPr>
        <p:spPr>
          <a:xfrm>
            <a:off x="1385983" y="3671983"/>
            <a:ext cx="4229957" cy="216027"/>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The way I feel about this organisation motivates me to do everything I can do to make this organisation successful.</a:t>
            </a:r>
          </a:p>
        </p:txBody>
      </p:sp>
      <p:pic>
        <p:nvPicPr>
          <p:cNvPr id="14" name="Picture 13"/>
          <p:cNvPicPr>
            <a:picLocks noChangeAspect="1"/>
          </p:cNvPicPr>
          <p:nvPr/>
        </p:nvPicPr>
        <p:blipFill>
          <a:blip r:embed="rId2"/>
          <a:stretch>
            <a:fillRect/>
          </a:stretch>
        </p:blipFill>
        <p:spPr>
          <a:xfrm>
            <a:off x="396050" y="3383947"/>
            <a:ext cx="895350" cy="609600"/>
          </a:xfrm>
          <a:prstGeom prst="rect">
            <a:avLst/>
          </a:prstGeom>
        </p:spPr>
      </p:pic>
      <p:sp>
        <p:nvSpPr>
          <p:cNvPr id="15" name="TextBox 14"/>
          <p:cNvSpPr txBox="1"/>
          <p:nvPr/>
        </p:nvSpPr>
        <p:spPr>
          <a:xfrm>
            <a:off x="395954" y="3581972"/>
            <a:ext cx="900017" cy="180023"/>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Perform</a:t>
            </a:r>
          </a:p>
        </p:txBody>
      </p:sp>
      <p:sp>
        <p:nvSpPr>
          <p:cNvPr id="16" name="TextBox 15"/>
          <p:cNvSpPr txBox="1"/>
          <p:nvPr/>
        </p:nvSpPr>
        <p:spPr>
          <a:xfrm>
            <a:off x="1385983" y="4176046"/>
            <a:ext cx="4229957" cy="108014"/>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continuously seek to improve the way I do things for this organisation.</a:t>
            </a:r>
          </a:p>
        </p:txBody>
      </p:sp>
      <p:sp>
        <p:nvSpPr>
          <p:cNvPr id="17" name="TextBox 16"/>
          <p:cNvSpPr txBox="1"/>
          <p:nvPr/>
        </p:nvSpPr>
        <p:spPr>
          <a:xfrm>
            <a:off x="1385983" y="4391978"/>
            <a:ext cx="4229957" cy="216027"/>
          </a:xfrm>
          <a:prstGeom prst="rect">
            <a:avLst/>
          </a:prstGeom>
          <a:noFill/>
        </p:spPr>
        <p:txBody>
          <a:bodyPr lIns="91440" tIns="45720" rIns="91440" bIns="45720" rtlCol="0" anchor="ctr">
            <a:spAutoFit/>
          </a:bodyPr>
          <a:lstStyle/>
          <a:p>
            <a:pPr marL="0" marR="0" lvl="0" indent="0" algn="l" fontAlgn="ctr">
              <a:lnSpc>
                <a:spcPct val="100000"/>
              </a:lnSpc>
            </a:pPr>
            <a:r>
              <a:rPr lang="en-US" sz="950" u="none" spc="0">
                <a:solidFill>
                  <a:srgbClr val="000000">
                    <a:alpha val="100000"/>
                  </a:srgbClr>
                </a:solidFill>
                <a:latin typeface="Open Sans"/>
              </a:rPr>
              <a:t>I am motivated to find new and innovative ways of doing things in this organisation.</a:t>
            </a:r>
          </a:p>
        </p:txBody>
      </p:sp>
      <p:pic>
        <p:nvPicPr>
          <p:cNvPr id="18" name="Picture 17"/>
          <p:cNvPicPr>
            <a:picLocks noChangeAspect="1"/>
          </p:cNvPicPr>
          <p:nvPr/>
        </p:nvPicPr>
        <p:blipFill>
          <a:blip r:embed="rId2"/>
          <a:stretch>
            <a:fillRect/>
          </a:stretch>
        </p:blipFill>
        <p:spPr>
          <a:xfrm>
            <a:off x="396050" y="4103942"/>
            <a:ext cx="895350" cy="609600"/>
          </a:xfrm>
          <a:prstGeom prst="rect">
            <a:avLst/>
          </a:prstGeom>
        </p:spPr>
      </p:pic>
      <p:sp>
        <p:nvSpPr>
          <p:cNvPr id="19" name="TextBox 18"/>
          <p:cNvSpPr txBox="1"/>
          <p:nvPr/>
        </p:nvSpPr>
        <p:spPr>
          <a:xfrm>
            <a:off x="395954" y="4301966"/>
            <a:ext cx="900017" cy="180023"/>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Perfect</a:t>
            </a:r>
          </a:p>
        </p:txBody>
      </p:sp>
      <p:pic>
        <p:nvPicPr>
          <p:cNvPr id="20" name="Picture 19"/>
          <p:cNvPicPr>
            <a:picLocks noChangeAspect="1"/>
          </p:cNvPicPr>
          <p:nvPr/>
        </p:nvPicPr>
        <p:blipFill>
          <a:blip r:embed="rId3"/>
          <a:stretch>
            <a:fillRect/>
          </a:stretch>
        </p:blipFill>
        <p:spPr>
          <a:xfrm>
            <a:off x="5966460" y="1943957"/>
            <a:ext cx="2647950" cy="2771775"/>
          </a:xfrm>
          <a:prstGeom prst="rect">
            <a:avLst/>
          </a:prstGeom>
        </p:spPr>
      </p:pic>
      <p:sp>
        <p:nvSpPr>
          <p:cNvPr id="21" name="TextBox 20"/>
          <p:cNvSpPr txBox="1"/>
          <p:nvPr/>
        </p:nvSpPr>
        <p:spPr>
          <a:xfrm>
            <a:off x="6192012" y="2087975"/>
            <a:ext cx="2231993" cy="1259967"/>
          </a:xfrm>
          <a:prstGeom prst="rect">
            <a:avLst/>
          </a:prstGeom>
          <a:noFill/>
        </p:spPr>
        <p:txBody>
          <a:bodyPr lIns="91440" tIns="45720" rIns="91440" bIns="45720" rtlCol="0" anchor="ctr">
            <a:spAutoFit/>
          </a:bodyPr>
          <a:lstStyle/>
          <a:p>
            <a:pPr marL="0" marR="0" lvl="0" indent="0" algn="l" fontAlgn="ctr">
              <a:lnSpc>
                <a:spcPct val="100000"/>
              </a:lnSpc>
            </a:pPr>
            <a:r>
              <a:rPr lang="en-US" sz="1200" b="1" u="none" spc="0">
                <a:solidFill>
                  <a:srgbClr val="009EE3">
                    <a:alpha val="100000"/>
                  </a:srgbClr>
                </a:solidFill>
                <a:latin typeface="Open Sans"/>
              </a:rPr>
              <a:t>In this report, total employee engagement is calculated at the individual level by averaging employee responses to the eight engagement questions shown opposite.</a:t>
            </a:r>
          </a:p>
        </p:txBody>
      </p:sp>
      <p:sp>
        <p:nvSpPr>
          <p:cNvPr id="22" name="TextBox 21"/>
          <p:cNvSpPr txBox="1"/>
          <p:nvPr/>
        </p:nvSpPr>
        <p:spPr>
          <a:xfrm>
            <a:off x="6192012" y="3599974"/>
            <a:ext cx="2231993" cy="1008031"/>
          </a:xfrm>
          <a:prstGeom prst="rect">
            <a:avLst/>
          </a:prstGeom>
          <a:noFill/>
        </p:spPr>
        <p:txBody>
          <a:bodyPr lIns="91440" tIns="45720" rIns="91440" bIns="45720" rtlCol="0" anchor="ctr">
            <a:spAutoFit/>
          </a:bodyPr>
          <a:lstStyle/>
          <a:p>
            <a:pPr marL="0" marR="0" lvl="0" indent="0" algn="l" fontAlgn="ctr">
              <a:lnSpc>
                <a:spcPct val="100000"/>
              </a:lnSpc>
            </a:pPr>
            <a:r>
              <a:rPr lang="en-US" sz="1200" b="1" u="none" spc="0">
                <a:solidFill>
                  <a:srgbClr val="009EE3">
                    <a:alpha val="100000"/>
                  </a:srgbClr>
                </a:solidFill>
                <a:latin typeface="Open Sans"/>
              </a:rPr>
              <a:t>Your Engagement Score represents the percentage of employees who have an average response to the questions between 6.50 - 8.00.</a:t>
            </a:r>
          </a:p>
        </p:txBody>
      </p:sp>
      <p:pic>
        <p:nvPicPr>
          <p:cNvPr id="23" name="Picture 22"/>
          <p:cNvPicPr>
            <a:picLocks noChangeAspect="1"/>
          </p:cNvPicPr>
          <p:nvPr/>
        </p:nvPicPr>
        <p:blipFill>
          <a:blip r:embed="rId4"/>
          <a:stretch>
            <a:fillRect/>
          </a:stretch>
        </p:blipFill>
        <p:spPr>
          <a:xfrm>
            <a:off x="422434" y="5364004"/>
            <a:ext cx="1343025" cy="533400"/>
          </a:xfrm>
          <a:prstGeom prst="rect">
            <a:avLst/>
          </a:prstGeom>
        </p:spPr>
      </p:pic>
      <p:pic>
        <p:nvPicPr>
          <p:cNvPr id="24" name="Picture 23"/>
          <p:cNvPicPr>
            <a:picLocks noChangeAspect="1"/>
          </p:cNvPicPr>
          <p:nvPr/>
        </p:nvPicPr>
        <p:blipFill>
          <a:blip r:embed="rId5"/>
          <a:stretch>
            <a:fillRect/>
          </a:stretch>
        </p:blipFill>
        <p:spPr>
          <a:xfrm>
            <a:off x="1745456" y="5364004"/>
            <a:ext cx="1343025" cy="533400"/>
          </a:xfrm>
          <a:prstGeom prst="rect">
            <a:avLst/>
          </a:prstGeom>
        </p:spPr>
      </p:pic>
      <p:pic>
        <p:nvPicPr>
          <p:cNvPr id="25" name="Picture 24"/>
          <p:cNvPicPr>
            <a:picLocks noChangeAspect="1"/>
          </p:cNvPicPr>
          <p:nvPr/>
        </p:nvPicPr>
        <p:blipFill>
          <a:blip r:embed="rId6"/>
          <a:stretch>
            <a:fillRect/>
          </a:stretch>
        </p:blipFill>
        <p:spPr>
          <a:xfrm>
            <a:off x="3068479" y="5364004"/>
            <a:ext cx="1343025" cy="533400"/>
          </a:xfrm>
          <a:prstGeom prst="rect">
            <a:avLst/>
          </a:prstGeom>
        </p:spPr>
      </p:pic>
      <p:pic>
        <p:nvPicPr>
          <p:cNvPr id="26" name="Picture 25"/>
          <p:cNvPicPr>
            <a:picLocks noChangeAspect="1"/>
          </p:cNvPicPr>
          <p:nvPr/>
        </p:nvPicPr>
        <p:blipFill>
          <a:blip r:embed="rId7"/>
          <a:stretch>
            <a:fillRect/>
          </a:stretch>
        </p:blipFill>
        <p:spPr>
          <a:xfrm>
            <a:off x="4391501" y="5364004"/>
            <a:ext cx="1343025" cy="533400"/>
          </a:xfrm>
          <a:prstGeom prst="rect">
            <a:avLst/>
          </a:prstGeom>
        </p:spPr>
      </p:pic>
      <p:sp>
        <p:nvSpPr>
          <p:cNvPr id="27" name="TextBox 26"/>
          <p:cNvSpPr txBox="1"/>
          <p:nvPr/>
        </p:nvSpPr>
        <p:spPr>
          <a:xfrm>
            <a:off x="324041"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Absolutely Disagree</a:t>
            </a:r>
          </a:p>
        </p:txBody>
      </p:sp>
      <p:sp>
        <p:nvSpPr>
          <p:cNvPr id="28" name="TextBox 27"/>
          <p:cNvSpPr txBox="1"/>
          <p:nvPr/>
        </p:nvSpPr>
        <p:spPr>
          <a:xfrm>
            <a:off x="985457"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Strongly Disagree</a:t>
            </a:r>
          </a:p>
        </p:txBody>
      </p:sp>
      <p:sp>
        <p:nvSpPr>
          <p:cNvPr id="29" name="TextBox 28"/>
          <p:cNvSpPr txBox="1"/>
          <p:nvPr/>
        </p:nvSpPr>
        <p:spPr>
          <a:xfrm>
            <a:off x="1646968"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Moderately Disagree</a:t>
            </a:r>
          </a:p>
        </p:txBody>
      </p:sp>
      <p:sp>
        <p:nvSpPr>
          <p:cNvPr id="30" name="TextBox 29"/>
          <p:cNvSpPr txBox="1"/>
          <p:nvPr/>
        </p:nvSpPr>
        <p:spPr>
          <a:xfrm>
            <a:off x="2308479"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Slightly Disagree</a:t>
            </a:r>
          </a:p>
        </p:txBody>
      </p:sp>
      <p:sp>
        <p:nvSpPr>
          <p:cNvPr id="31" name="TextBox 30"/>
          <p:cNvSpPr txBox="1"/>
          <p:nvPr/>
        </p:nvSpPr>
        <p:spPr>
          <a:xfrm>
            <a:off x="2969990"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Slightly Agree</a:t>
            </a:r>
          </a:p>
        </p:txBody>
      </p:sp>
      <p:sp>
        <p:nvSpPr>
          <p:cNvPr id="32" name="TextBox 31"/>
          <p:cNvSpPr txBox="1"/>
          <p:nvPr/>
        </p:nvSpPr>
        <p:spPr>
          <a:xfrm>
            <a:off x="3631502"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Moderately Agree</a:t>
            </a:r>
          </a:p>
        </p:txBody>
      </p:sp>
      <p:sp>
        <p:nvSpPr>
          <p:cNvPr id="33" name="TextBox 32"/>
          <p:cNvSpPr txBox="1"/>
          <p:nvPr/>
        </p:nvSpPr>
        <p:spPr>
          <a:xfrm>
            <a:off x="4293013"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Strongly Agree</a:t>
            </a:r>
          </a:p>
        </p:txBody>
      </p:sp>
      <p:sp>
        <p:nvSpPr>
          <p:cNvPr id="34" name="TextBox 33"/>
          <p:cNvSpPr txBox="1"/>
          <p:nvPr/>
        </p:nvSpPr>
        <p:spPr>
          <a:xfrm>
            <a:off x="4954524" y="5111972"/>
            <a:ext cx="877538" cy="144018"/>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000000">
                    <a:alpha val="100000"/>
                  </a:srgbClr>
                </a:solidFill>
                <a:latin typeface="Open Sans"/>
              </a:rPr>
              <a:t>Absolutely Agree</a:t>
            </a:r>
          </a:p>
        </p:txBody>
      </p:sp>
      <p:sp>
        <p:nvSpPr>
          <p:cNvPr id="35" name="TextBox 34"/>
          <p:cNvSpPr txBox="1"/>
          <p:nvPr/>
        </p:nvSpPr>
        <p:spPr>
          <a:xfrm>
            <a:off x="431959"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1</a:t>
            </a:r>
          </a:p>
        </p:txBody>
      </p:sp>
      <p:sp>
        <p:nvSpPr>
          <p:cNvPr id="36" name="TextBox 35"/>
          <p:cNvSpPr txBox="1"/>
          <p:nvPr/>
        </p:nvSpPr>
        <p:spPr>
          <a:xfrm>
            <a:off x="1093470"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2</a:t>
            </a:r>
          </a:p>
        </p:txBody>
      </p:sp>
      <p:sp>
        <p:nvSpPr>
          <p:cNvPr id="37" name="TextBox 36"/>
          <p:cNvSpPr txBox="1"/>
          <p:nvPr/>
        </p:nvSpPr>
        <p:spPr>
          <a:xfrm>
            <a:off x="1754981"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3</a:t>
            </a:r>
          </a:p>
        </p:txBody>
      </p:sp>
      <p:sp>
        <p:nvSpPr>
          <p:cNvPr id="38" name="TextBox 37"/>
          <p:cNvSpPr txBox="1"/>
          <p:nvPr/>
        </p:nvSpPr>
        <p:spPr>
          <a:xfrm>
            <a:off x="2416493"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4</a:t>
            </a:r>
          </a:p>
        </p:txBody>
      </p:sp>
      <p:sp>
        <p:nvSpPr>
          <p:cNvPr id="39" name="TextBox 38"/>
          <p:cNvSpPr txBox="1"/>
          <p:nvPr/>
        </p:nvSpPr>
        <p:spPr>
          <a:xfrm>
            <a:off x="3078004"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5</a:t>
            </a:r>
          </a:p>
        </p:txBody>
      </p:sp>
      <p:sp>
        <p:nvSpPr>
          <p:cNvPr id="40" name="TextBox 39"/>
          <p:cNvSpPr txBox="1"/>
          <p:nvPr/>
        </p:nvSpPr>
        <p:spPr>
          <a:xfrm>
            <a:off x="3739515"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6</a:t>
            </a:r>
          </a:p>
        </p:txBody>
      </p:sp>
      <p:sp>
        <p:nvSpPr>
          <p:cNvPr id="41" name="TextBox 40"/>
          <p:cNvSpPr txBox="1"/>
          <p:nvPr/>
        </p:nvSpPr>
        <p:spPr>
          <a:xfrm>
            <a:off x="4401026"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7</a:t>
            </a:r>
          </a:p>
        </p:txBody>
      </p:sp>
      <p:sp>
        <p:nvSpPr>
          <p:cNvPr id="42" name="TextBox 41"/>
          <p:cNvSpPr txBox="1"/>
          <p:nvPr/>
        </p:nvSpPr>
        <p:spPr>
          <a:xfrm>
            <a:off x="5062538" y="5544026"/>
            <a:ext cx="661511" cy="144018"/>
          </a:xfrm>
          <a:prstGeom prst="rect">
            <a:avLst/>
          </a:prstGeom>
          <a:noFill/>
        </p:spPr>
        <p:txBody>
          <a:bodyPr lIns="91440" tIns="45720" rIns="91440" bIns="45720" rtlCol="0" anchor="ctr">
            <a:spAutoFit/>
          </a:bodyPr>
          <a:lstStyle/>
          <a:p>
            <a:pPr marL="0" marR="0" lvl="0" indent="0" algn="ctr" fontAlgn="ctr">
              <a:lnSpc>
                <a:spcPct val="100000"/>
              </a:lnSpc>
            </a:pPr>
            <a:r>
              <a:rPr lang="en-US" sz="2400" u="none" spc="0">
                <a:solidFill>
                  <a:srgbClr val="000000">
                    <a:alpha val="100000"/>
                  </a:srgbClr>
                </a:solidFill>
                <a:latin typeface="Open Sans"/>
              </a:rPr>
              <a:t>8</a:t>
            </a:r>
          </a:p>
        </p:txBody>
      </p:sp>
      <p:pic>
        <p:nvPicPr>
          <p:cNvPr id="43" name="Picture 42"/>
          <p:cNvPicPr>
            <a:picLocks noChangeAspect="1"/>
          </p:cNvPicPr>
          <p:nvPr/>
        </p:nvPicPr>
        <p:blipFill>
          <a:blip r:embed="rId8"/>
          <a:stretch>
            <a:fillRect/>
          </a:stretch>
        </p:blipFill>
        <p:spPr>
          <a:xfrm>
            <a:off x="5966460" y="4932045"/>
            <a:ext cx="2647950" cy="171450"/>
          </a:xfrm>
          <a:prstGeom prst="rect">
            <a:avLst/>
          </a:prstGeom>
        </p:spPr>
      </p:pic>
      <p:sp>
        <p:nvSpPr>
          <p:cNvPr id="44" name="TextBox 43"/>
          <p:cNvSpPr txBox="1"/>
          <p:nvPr/>
        </p:nvSpPr>
        <p:spPr>
          <a:xfrm>
            <a:off x="5975985" y="4932045"/>
            <a:ext cx="1295972"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FFFFFF">
                    <a:alpha val="100000"/>
                  </a:srgbClr>
                </a:solidFill>
                <a:latin typeface="Open Sans"/>
              </a:rPr>
              <a:t>Score Range</a:t>
            </a:r>
          </a:p>
        </p:txBody>
      </p:sp>
      <p:sp>
        <p:nvSpPr>
          <p:cNvPr id="45" name="TextBox 44"/>
          <p:cNvSpPr txBox="1"/>
          <p:nvPr/>
        </p:nvSpPr>
        <p:spPr>
          <a:xfrm>
            <a:off x="7271957" y="4932045"/>
            <a:ext cx="1331976"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FFFFFF">
                    <a:alpha val="100000"/>
                  </a:srgbClr>
                </a:solidFill>
                <a:latin typeface="Open Sans"/>
              </a:rPr>
              <a:t>Interpretation</a:t>
            </a:r>
          </a:p>
        </p:txBody>
      </p:sp>
      <p:sp>
        <p:nvSpPr>
          <p:cNvPr id="46" name="TextBox 45"/>
          <p:cNvSpPr txBox="1"/>
          <p:nvPr/>
        </p:nvSpPr>
        <p:spPr>
          <a:xfrm>
            <a:off x="5975985" y="5129975"/>
            <a:ext cx="1295972"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6.50 - 8.00</a:t>
            </a:r>
          </a:p>
        </p:txBody>
      </p:sp>
      <p:sp>
        <p:nvSpPr>
          <p:cNvPr id="47" name="TextBox 46"/>
          <p:cNvSpPr txBox="1"/>
          <p:nvPr/>
        </p:nvSpPr>
        <p:spPr>
          <a:xfrm>
            <a:off x="7271957" y="5129975"/>
            <a:ext cx="1331976"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Engaged</a:t>
            </a:r>
          </a:p>
        </p:txBody>
      </p:sp>
      <p:pic>
        <p:nvPicPr>
          <p:cNvPr id="48" name="Picture 47"/>
          <p:cNvPicPr>
            <a:picLocks noChangeAspect="1"/>
          </p:cNvPicPr>
          <p:nvPr/>
        </p:nvPicPr>
        <p:blipFill>
          <a:blip r:embed="rId9"/>
          <a:stretch>
            <a:fillRect/>
          </a:stretch>
        </p:blipFill>
        <p:spPr>
          <a:xfrm>
            <a:off x="7235952" y="5147977"/>
            <a:ext cx="142875" cy="142875"/>
          </a:xfrm>
          <a:prstGeom prst="rect">
            <a:avLst/>
          </a:prstGeom>
        </p:spPr>
      </p:pic>
      <p:pic>
        <p:nvPicPr>
          <p:cNvPr id="49" name="Picture 48"/>
          <p:cNvPicPr>
            <a:picLocks noChangeAspect="1"/>
          </p:cNvPicPr>
          <p:nvPr/>
        </p:nvPicPr>
        <p:blipFill>
          <a:blip r:embed="rId10"/>
          <a:stretch>
            <a:fillRect/>
          </a:stretch>
        </p:blipFill>
        <p:spPr>
          <a:xfrm>
            <a:off x="5966460" y="5327999"/>
            <a:ext cx="2647950" cy="171450"/>
          </a:xfrm>
          <a:prstGeom prst="rect">
            <a:avLst/>
          </a:prstGeom>
        </p:spPr>
      </p:pic>
      <p:sp>
        <p:nvSpPr>
          <p:cNvPr id="50" name="TextBox 49"/>
          <p:cNvSpPr txBox="1"/>
          <p:nvPr/>
        </p:nvSpPr>
        <p:spPr>
          <a:xfrm>
            <a:off x="5975985" y="5327999"/>
            <a:ext cx="1295972"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4.50 - 6.49</a:t>
            </a:r>
          </a:p>
        </p:txBody>
      </p:sp>
      <p:sp>
        <p:nvSpPr>
          <p:cNvPr id="51" name="TextBox 50"/>
          <p:cNvSpPr txBox="1"/>
          <p:nvPr/>
        </p:nvSpPr>
        <p:spPr>
          <a:xfrm>
            <a:off x="7271957" y="5327999"/>
            <a:ext cx="1331976"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Nearly Engaged</a:t>
            </a:r>
          </a:p>
        </p:txBody>
      </p:sp>
      <p:pic>
        <p:nvPicPr>
          <p:cNvPr id="52" name="Picture 51"/>
          <p:cNvPicPr>
            <a:picLocks noChangeAspect="1"/>
          </p:cNvPicPr>
          <p:nvPr/>
        </p:nvPicPr>
        <p:blipFill>
          <a:blip r:embed="rId11"/>
          <a:stretch>
            <a:fillRect/>
          </a:stretch>
        </p:blipFill>
        <p:spPr>
          <a:xfrm>
            <a:off x="7235952" y="5346002"/>
            <a:ext cx="142875" cy="142875"/>
          </a:xfrm>
          <a:prstGeom prst="rect">
            <a:avLst/>
          </a:prstGeom>
        </p:spPr>
      </p:pic>
      <p:sp>
        <p:nvSpPr>
          <p:cNvPr id="53" name="TextBox 52"/>
          <p:cNvSpPr txBox="1"/>
          <p:nvPr/>
        </p:nvSpPr>
        <p:spPr>
          <a:xfrm>
            <a:off x="5975985" y="5526024"/>
            <a:ext cx="1295972"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2.50 - 4.49</a:t>
            </a:r>
          </a:p>
        </p:txBody>
      </p:sp>
      <p:sp>
        <p:nvSpPr>
          <p:cNvPr id="54" name="TextBox 53"/>
          <p:cNvSpPr txBox="1"/>
          <p:nvPr/>
        </p:nvSpPr>
        <p:spPr>
          <a:xfrm>
            <a:off x="7271957" y="5526024"/>
            <a:ext cx="1331976"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Not Engaged</a:t>
            </a:r>
          </a:p>
        </p:txBody>
      </p:sp>
      <p:pic>
        <p:nvPicPr>
          <p:cNvPr id="55" name="Picture 54"/>
          <p:cNvPicPr>
            <a:picLocks noChangeAspect="1"/>
          </p:cNvPicPr>
          <p:nvPr/>
        </p:nvPicPr>
        <p:blipFill>
          <a:blip r:embed="rId12"/>
          <a:stretch>
            <a:fillRect/>
          </a:stretch>
        </p:blipFill>
        <p:spPr>
          <a:xfrm>
            <a:off x="7235952" y="5544026"/>
            <a:ext cx="142875" cy="142875"/>
          </a:xfrm>
          <a:prstGeom prst="rect">
            <a:avLst/>
          </a:prstGeom>
        </p:spPr>
      </p:pic>
      <p:pic>
        <p:nvPicPr>
          <p:cNvPr id="56" name="Picture 55"/>
          <p:cNvPicPr>
            <a:picLocks noChangeAspect="1"/>
          </p:cNvPicPr>
          <p:nvPr/>
        </p:nvPicPr>
        <p:blipFill>
          <a:blip r:embed="rId10"/>
          <a:stretch>
            <a:fillRect/>
          </a:stretch>
        </p:blipFill>
        <p:spPr>
          <a:xfrm>
            <a:off x="5966460" y="5723954"/>
            <a:ext cx="2647950" cy="171450"/>
          </a:xfrm>
          <a:prstGeom prst="rect">
            <a:avLst/>
          </a:prstGeom>
        </p:spPr>
      </p:pic>
      <p:sp>
        <p:nvSpPr>
          <p:cNvPr id="57" name="TextBox 56"/>
          <p:cNvSpPr txBox="1"/>
          <p:nvPr/>
        </p:nvSpPr>
        <p:spPr>
          <a:xfrm>
            <a:off x="5975985" y="5723954"/>
            <a:ext cx="1295972"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1.00 - 2.49</a:t>
            </a:r>
          </a:p>
        </p:txBody>
      </p:sp>
      <p:sp>
        <p:nvSpPr>
          <p:cNvPr id="58" name="TextBox 57"/>
          <p:cNvSpPr txBox="1"/>
          <p:nvPr/>
        </p:nvSpPr>
        <p:spPr>
          <a:xfrm>
            <a:off x="7271957" y="5723954"/>
            <a:ext cx="1331976" cy="162020"/>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000000">
                    <a:alpha val="100000"/>
                  </a:srgbClr>
                </a:solidFill>
                <a:latin typeface="Open Sans"/>
              </a:rPr>
              <a:t>Disengaged</a:t>
            </a:r>
          </a:p>
        </p:txBody>
      </p:sp>
      <p:pic>
        <p:nvPicPr>
          <p:cNvPr id="59" name="Picture 58"/>
          <p:cNvPicPr>
            <a:picLocks noChangeAspect="1"/>
          </p:cNvPicPr>
          <p:nvPr/>
        </p:nvPicPr>
        <p:blipFill>
          <a:blip r:embed="rId13"/>
          <a:stretch>
            <a:fillRect/>
          </a:stretch>
        </p:blipFill>
        <p:spPr>
          <a:xfrm>
            <a:off x="7235952" y="5741956"/>
            <a:ext cx="142875" cy="1428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360045"/>
          <a:ext cx="8784050" cy="6192012"/>
          <a:chOff x="360045" y="360045"/>
          <a:chExt cx="8784050" cy="6192012"/>
        </a:xfrm>
      </p:grpSpPr>
      <p:sp>
        <p:nvSpPr>
          <p:cNvPr id="27" name="TextBox 26"/>
          <p:cNvSpPr txBox="1"/>
          <p:nvPr/>
        </p:nvSpPr>
        <p:spPr>
          <a:xfrm>
            <a:off x="360045" y="360045"/>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EMPLOYEE ENGAGEMENT SCORES</a:t>
            </a:r>
          </a:p>
        </p:txBody>
      </p:sp>
      <p:sp>
        <p:nvSpPr>
          <p:cNvPr id="2" name="TextBox 1"/>
          <p:cNvSpPr txBox="1"/>
          <p:nvPr/>
        </p:nvSpPr>
        <p:spPr>
          <a:xfrm>
            <a:off x="360045" y="792004"/>
            <a:ext cx="8424005" cy="252032"/>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The engagement scores for this group are shown below.</a:t>
            </a:r>
          </a:p>
        </p:txBody>
      </p:sp>
      <p:sp>
        <p:nvSpPr>
          <p:cNvPr id="3" name="TextBox 2"/>
          <p:cNvSpPr txBox="1"/>
          <p:nvPr/>
        </p:nvSpPr>
        <p:spPr>
          <a:xfrm>
            <a:off x="360045" y="1044035"/>
            <a:ext cx="8424005" cy="755999"/>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Different businesses use different employee engagement surveys. Therefore comparisons with industry benchmarks should be made cautiously. However, most engagement surveys report overall engagement scores as a percentage of employees that are ‘engaged’ as per the aforementioned definition.</a:t>
            </a:r>
          </a:p>
        </p:txBody>
      </p:sp>
      <p:sp>
        <p:nvSpPr>
          <p:cNvPr id="4" name="TextBox 3"/>
          <p:cNvSpPr txBox="1"/>
          <p:nvPr/>
        </p:nvSpPr>
        <p:spPr>
          <a:xfrm>
            <a:off x="360045" y="1800035"/>
            <a:ext cx="8424005" cy="755999"/>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Below we report both Your Scores (YS), and our International Engagement Benchmark scores (BM). The Benchmark sample comprises responses from 26,118 individuals who have completed the Genos Engagement Survey coming from a wide variety of different organisations in the public and private sectors.</a:t>
            </a:r>
          </a:p>
        </p:txBody>
      </p:sp>
      <p:pic>
        <p:nvPicPr>
          <p:cNvPr id="5" name="Picture 4"/>
          <p:cNvPicPr>
            <a:picLocks noChangeAspect="1"/>
          </p:cNvPicPr>
          <p:nvPr/>
        </p:nvPicPr>
        <p:blipFill>
          <a:blip r:embed="rId2"/>
          <a:stretch>
            <a:fillRect/>
          </a:stretch>
        </p:blipFill>
        <p:spPr>
          <a:xfrm>
            <a:off x="360045" y="2879979"/>
            <a:ext cx="4086225" cy="3060002"/>
          </a:xfrm>
          <a:prstGeom prst="rect">
            <a:avLst/>
          </a:prstGeom>
        </p:spPr>
      </p:pic>
      <p:pic>
        <p:nvPicPr>
          <p:cNvPr id="6" name="Picture 5"/>
          <p:cNvPicPr>
            <a:picLocks noChangeAspect="1"/>
          </p:cNvPicPr>
          <p:nvPr/>
        </p:nvPicPr>
        <p:blipFill>
          <a:blip r:embed="rId3"/>
          <a:stretch>
            <a:fillRect/>
          </a:stretch>
        </p:blipFill>
        <p:spPr>
          <a:xfrm>
            <a:off x="5030438" y="2879979"/>
            <a:ext cx="3590925" cy="495300"/>
          </a:xfrm>
          <a:prstGeom prst="rect">
            <a:avLst/>
          </a:prstGeom>
        </p:spPr>
      </p:pic>
      <p:sp>
        <p:nvSpPr>
          <p:cNvPr id="7" name="TextBox 6"/>
          <p:cNvSpPr txBox="1"/>
          <p:nvPr/>
        </p:nvSpPr>
        <p:spPr>
          <a:xfrm>
            <a:off x="5039963" y="2987993"/>
            <a:ext cx="3563969"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Comparison with Genos Benchmark</a:t>
            </a:r>
          </a:p>
        </p:txBody>
      </p:sp>
      <p:pic>
        <p:nvPicPr>
          <p:cNvPr id="8" name="Picture 7"/>
          <p:cNvPicPr>
            <a:picLocks noChangeAspect="1"/>
          </p:cNvPicPr>
          <p:nvPr/>
        </p:nvPicPr>
        <p:blipFill>
          <a:blip r:embed="rId4"/>
          <a:stretch>
            <a:fillRect/>
          </a:stretch>
        </p:blipFill>
        <p:spPr>
          <a:xfrm>
            <a:off x="5030438" y="3420047"/>
            <a:ext cx="3590925" cy="495300"/>
          </a:xfrm>
          <a:prstGeom prst="rect">
            <a:avLst/>
          </a:prstGeom>
        </p:spPr>
      </p:pic>
      <p:sp>
        <p:nvSpPr>
          <p:cNvPr id="9" name="TextBox 8"/>
          <p:cNvSpPr txBox="1"/>
          <p:nvPr/>
        </p:nvSpPr>
        <p:spPr>
          <a:xfrm>
            <a:off x="5039963" y="3527965"/>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Category</a:t>
            </a:r>
          </a:p>
        </p:txBody>
      </p:sp>
      <p:sp>
        <p:nvSpPr>
          <p:cNvPr id="10" name="TextBox 9"/>
          <p:cNvSpPr txBox="1"/>
          <p:nvPr/>
        </p:nvSpPr>
        <p:spPr>
          <a:xfrm>
            <a:off x="6479953" y="3527965"/>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BM  </a:t>
            </a:r>
          </a:p>
        </p:txBody>
      </p:sp>
      <p:sp>
        <p:nvSpPr>
          <p:cNvPr id="11" name="TextBox 10"/>
          <p:cNvSpPr txBox="1"/>
          <p:nvPr/>
        </p:nvSpPr>
        <p:spPr>
          <a:xfrm>
            <a:off x="7920038" y="3527965"/>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YS  </a:t>
            </a:r>
          </a:p>
        </p:txBody>
      </p:sp>
      <p:sp>
        <p:nvSpPr>
          <p:cNvPr id="12" name="TextBox 11"/>
          <p:cNvSpPr txBox="1"/>
          <p:nvPr/>
        </p:nvSpPr>
        <p:spPr>
          <a:xfrm>
            <a:off x="5039963" y="4032028"/>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Engaged</a:t>
            </a:r>
          </a:p>
        </p:txBody>
      </p:sp>
      <p:sp>
        <p:nvSpPr>
          <p:cNvPr id="13" name="TextBox 12"/>
          <p:cNvSpPr txBox="1"/>
          <p:nvPr/>
        </p:nvSpPr>
        <p:spPr>
          <a:xfrm>
            <a:off x="6479953" y="4032028"/>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54%</a:t>
            </a:r>
          </a:p>
        </p:txBody>
      </p:sp>
      <p:sp>
        <p:nvSpPr>
          <p:cNvPr id="14" name="TextBox 13"/>
          <p:cNvSpPr txBox="1"/>
          <p:nvPr/>
        </p:nvSpPr>
        <p:spPr>
          <a:xfrm>
            <a:off x="7920038" y="4032028"/>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44%</a:t>
            </a:r>
          </a:p>
        </p:txBody>
      </p:sp>
      <p:pic>
        <p:nvPicPr>
          <p:cNvPr id="15" name="Picture 14"/>
          <p:cNvPicPr>
            <a:picLocks noChangeAspect="1"/>
          </p:cNvPicPr>
          <p:nvPr/>
        </p:nvPicPr>
        <p:blipFill>
          <a:blip r:embed="rId4"/>
          <a:stretch>
            <a:fillRect/>
          </a:stretch>
        </p:blipFill>
        <p:spPr>
          <a:xfrm>
            <a:off x="5030438" y="4427982"/>
            <a:ext cx="3590925" cy="495300"/>
          </a:xfrm>
          <a:prstGeom prst="rect">
            <a:avLst/>
          </a:prstGeom>
        </p:spPr>
      </p:pic>
      <p:sp>
        <p:nvSpPr>
          <p:cNvPr id="16" name="TextBox 15"/>
          <p:cNvSpPr txBox="1"/>
          <p:nvPr/>
        </p:nvSpPr>
        <p:spPr>
          <a:xfrm>
            <a:off x="5039963" y="4535996"/>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Nearly Engaged</a:t>
            </a:r>
          </a:p>
        </p:txBody>
      </p:sp>
      <p:sp>
        <p:nvSpPr>
          <p:cNvPr id="17" name="TextBox 16"/>
          <p:cNvSpPr txBox="1"/>
          <p:nvPr/>
        </p:nvSpPr>
        <p:spPr>
          <a:xfrm>
            <a:off x="6479953" y="4535996"/>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39%</a:t>
            </a:r>
          </a:p>
        </p:txBody>
      </p:sp>
      <p:sp>
        <p:nvSpPr>
          <p:cNvPr id="18" name="TextBox 17"/>
          <p:cNvSpPr txBox="1"/>
          <p:nvPr/>
        </p:nvSpPr>
        <p:spPr>
          <a:xfrm>
            <a:off x="7920038" y="4535996"/>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56%</a:t>
            </a:r>
          </a:p>
        </p:txBody>
      </p:sp>
      <p:sp>
        <p:nvSpPr>
          <p:cNvPr id="19" name="TextBox 18"/>
          <p:cNvSpPr txBox="1"/>
          <p:nvPr/>
        </p:nvSpPr>
        <p:spPr>
          <a:xfrm>
            <a:off x="5039963" y="5039963"/>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Not Engaged</a:t>
            </a:r>
          </a:p>
        </p:txBody>
      </p:sp>
      <p:sp>
        <p:nvSpPr>
          <p:cNvPr id="20" name="TextBox 19"/>
          <p:cNvSpPr txBox="1"/>
          <p:nvPr/>
        </p:nvSpPr>
        <p:spPr>
          <a:xfrm>
            <a:off x="6479953" y="5039963"/>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6%</a:t>
            </a:r>
          </a:p>
        </p:txBody>
      </p:sp>
      <p:sp>
        <p:nvSpPr>
          <p:cNvPr id="21" name="TextBox 20"/>
          <p:cNvSpPr txBox="1"/>
          <p:nvPr/>
        </p:nvSpPr>
        <p:spPr>
          <a:xfrm>
            <a:off x="7920038" y="5039963"/>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0%</a:t>
            </a:r>
          </a:p>
        </p:txBody>
      </p:sp>
      <p:pic>
        <p:nvPicPr>
          <p:cNvPr id="22" name="Picture 21"/>
          <p:cNvPicPr>
            <a:picLocks noChangeAspect="1"/>
          </p:cNvPicPr>
          <p:nvPr/>
        </p:nvPicPr>
        <p:blipFill>
          <a:blip r:embed="rId4"/>
          <a:stretch>
            <a:fillRect/>
          </a:stretch>
        </p:blipFill>
        <p:spPr>
          <a:xfrm>
            <a:off x="5030438" y="5436013"/>
            <a:ext cx="3590925" cy="495300"/>
          </a:xfrm>
          <a:prstGeom prst="rect">
            <a:avLst/>
          </a:prstGeom>
        </p:spPr>
      </p:pic>
      <p:sp>
        <p:nvSpPr>
          <p:cNvPr id="23" name="TextBox 22"/>
          <p:cNvSpPr txBox="1"/>
          <p:nvPr/>
        </p:nvSpPr>
        <p:spPr>
          <a:xfrm>
            <a:off x="5039963" y="5544026"/>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Disengaged</a:t>
            </a:r>
          </a:p>
        </p:txBody>
      </p:sp>
      <p:sp>
        <p:nvSpPr>
          <p:cNvPr id="24" name="TextBox 23"/>
          <p:cNvSpPr txBox="1"/>
          <p:nvPr/>
        </p:nvSpPr>
        <p:spPr>
          <a:xfrm>
            <a:off x="6479953" y="5544026"/>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1%</a:t>
            </a:r>
          </a:p>
        </p:txBody>
      </p:sp>
      <p:sp>
        <p:nvSpPr>
          <p:cNvPr id="25" name="TextBox 24"/>
          <p:cNvSpPr txBox="1"/>
          <p:nvPr/>
        </p:nvSpPr>
        <p:spPr>
          <a:xfrm>
            <a:off x="7920038" y="5544026"/>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0%</a:t>
            </a:r>
          </a:p>
        </p:txBody>
      </p:sp>
      <p:sp>
        <p:nvSpPr>
          <p:cNvPr id="26" name="TextBox 25"/>
          <p:cNvSpPr txBox="1"/>
          <p:nvPr/>
        </p:nvSpPr>
        <p:spPr>
          <a:xfrm>
            <a:off x="5039963" y="6011990"/>
            <a:ext cx="356396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BM = Genos Benchmark    YS = Your scores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1439990"/>
          <a:ext cx="8784050" cy="5040059"/>
          <a:chOff x="360045" y="1439990"/>
          <a:chExt cx="8784050" cy="5040059"/>
        </a:xfrm>
      </p:grpSpPr>
      <p:sp>
        <p:nvSpPr>
          <p:cNvPr id="8" name="TextBox 7"/>
          <p:cNvSpPr txBox="1"/>
          <p:nvPr/>
        </p:nvSpPr>
        <p:spPr>
          <a:xfrm>
            <a:off x="360045" y="1439990"/>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ABOUT THIS REPORT</a:t>
            </a:r>
          </a:p>
        </p:txBody>
      </p:sp>
      <p:sp>
        <p:nvSpPr>
          <p:cNvPr id="2" name="TextBox 1"/>
          <p:cNvSpPr txBox="1"/>
          <p:nvPr/>
        </p:nvSpPr>
        <p:spPr>
          <a:xfrm>
            <a:off x="360045" y="1800035"/>
            <a:ext cx="8424005" cy="1259967"/>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This report presents aggregate results of a leadership and employee engagement survey. The information contained is sensitive, private and confidential. Every effort should be made to ensure that this report is stored in a secure place, provided only to the intended recipient(s) and used only for its express purpose. The survey and this report were designed by Genos International based on sound scientific theory and research. The results presented in this report are, however, based on individual raters’ views. As such, Genos International makes no warranties regarding the accuracy or reliability of the results. No advice or information contained in this report shall create any warranty not expressly stated herein. No person(s) should act or fail to act on the basis of the results contained in this report. Intended recipients should consult professional advice about any matter affecting them.</a:t>
            </a:r>
          </a:p>
        </p:txBody>
      </p:sp>
      <p:sp>
        <p:nvSpPr>
          <p:cNvPr id="3" name="TextBox 2"/>
          <p:cNvSpPr txBox="1"/>
          <p:nvPr/>
        </p:nvSpPr>
        <p:spPr>
          <a:xfrm>
            <a:off x="360045" y="3420047"/>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ABOUT GENOS</a:t>
            </a:r>
          </a:p>
        </p:txBody>
      </p:sp>
      <p:sp>
        <p:nvSpPr>
          <p:cNvPr id="4" name="TextBox 3"/>
          <p:cNvSpPr txBox="1"/>
          <p:nvPr/>
        </p:nvSpPr>
        <p:spPr>
          <a:xfrm>
            <a:off x="360045" y="3599974"/>
            <a:ext cx="8424005" cy="360045"/>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Genos helps leaders facilitate high performance in organisations. To learn more about our unique approach and the improvements we are generating in terms of productivity, profitability and customer loyalty visit our website at www.genosinternational.com</a:t>
            </a:r>
          </a:p>
        </p:txBody>
      </p:sp>
      <p:sp>
        <p:nvSpPr>
          <p:cNvPr id="5" name="TextBox 4"/>
          <p:cNvSpPr txBox="1"/>
          <p:nvPr/>
        </p:nvSpPr>
        <p:spPr>
          <a:xfrm>
            <a:off x="360045" y="4140041"/>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COPYRIGHT</a:t>
            </a:r>
          </a:p>
        </p:txBody>
      </p:sp>
      <p:sp>
        <p:nvSpPr>
          <p:cNvPr id="6" name="TextBox 5"/>
          <p:cNvSpPr txBox="1"/>
          <p:nvPr/>
        </p:nvSpPr>
        <p:spPr>
          <a:xfrm>
            <a:off x="360045" y="4286870"/>
            <a:ext cx="8424005" cy="246221"/>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dirty="0">
                <a:solidFill>
                  <a:srgbClr val="4D4D4D">
                    <a:alpha val="100000"/>
                  </a:srgbClr>
                </a:solidFill>
                <a:latin typeface="open sans"/>
              </a:rPr>
              <a:t>Copyright © 2023 Genos International Pty Ltd</a:t>
            </a:r>
          </a:p>
        </p:txBody>
      </p:sp>
      <p:sp>
        <p:nvSpPr>
          <p:cNvPr id="7" name="TextBox 6"/>
          <p:cNvSpPr txBox="1"/>
          <p:nvPr/>
        </p:nvSpPr>
        <p:spPr>
          <a:xfrm>
            <a:off x="360045" y="4680014"/>
            <a:ext cx="8424005" cy="360045"/>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 part of this publication may be reproduced or retransmitted in any form or by any means electronic or mechanical, including photocopying, recording, or use of any information storage or retrieval system, for any purpose without the express permission from Genos International Pty Ltd.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360045"/>
          <a:ext cx="8784050" cy="5472017"/>
          <a:chOff x="360045" y="360045"/>
          <a:chExt cx="8784050" cy="5472017"/>
        </a:xfrm>
      </p:grpSpPr>
      <p:sp>
        <p:nvSpPr>
          <p:cNvPr id="25" name="TextBox 24"/>
          <p:cNvSpPr txBox="1"/>
          <p:nvPr/>
        </p:nvSpPr>
        <p:spPr>
          <a:xfrm>
            <a:off x="360045" y="360045"/>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EMPLOYEE ENGAGEMENT SCORES</a:t>
            </a:r>
          </a:p>
        </p:txBody>
      </p:sp>
      <p:sp>
        <p:nvSpPr>
          <p:cNvPr id="2" name="TextBox 1"/>
          <p:cNvSpPr txBox="1"/>
          <p:nvPr/>
        </p:nvSpPr>
        <p:spPr>
          <a:xfrm>
            <a:off x="360045" y="1008031"/>
            <a:ext cx="8424005" cy="503968"/>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Scores across the four ‘P’s of the Genos Engagement model for this group are shown below together with Benchmarked Scores from the Genos sample (percentage in the green or ‘engaged’ category only).</a:t>
            </a:r>
          </a:p>
        </p:txBody>
      </p:sp>
      <p:pic>
        <p:nvPicPr>
          <p:cNvPr id="3" name="Picture 2"/>
          <p:cNvPicPr>
            <a:picLocks noChangeAspect="1"/>
          </p:cNvPicPr>
          <p:nvPr/>
        </p:nvPicPr>
        <p:blipFill>
          <a:blip r:embed="rId2"/>
          <a:stretch>
            <a:fillRect/>
          </a:stretch>
        </p:blipFill>
        <p:spPr>
          <a:xfrm>
            <a:off x="360045" y="2159984"/>
            <a:ext cx="4086225" cy="3060002"/>
          </a:xfrm>
          <a:prstGeom prst="rect">
            <a:avLst/>
          </a:prstGeom>
        </p:spPr>
      </p:pic>
      <p:pic>
        <p:nvPicPr>
          <p:cNvPr id="4" name="Picture 3"/>
          <p:cNvPicPr>
            <a:picLocks noChangeAspect="1"/>
          </p:cNvPicPr>
          <p:nvPr/>
        </p:nvPicPr>
        <p:blipFill>
          <a:blip r:embed="rId3"/>
          <a:stretch>
            <a:fillRect/>
          </a:stretch>
        </p:blipFill>
        <p:spPr>
          <a:xfrm>
            <a:off x="5030438" y="2159984"/>
            <a:ext cx="3590925" cy="495300"/>
          </a:xfrm>
          <a:prstGeom prst="rect">
            <a:avLst/>
          </a:prstGeom>
        </p:spPr>
      </p:pic>
      <p:sp>
        <p:nvSpPr>
          <p:cNvPr id="5" name="TextBox 4"/>
          <p:cNvSpPr txBox="1"/>
          <p:nvPr/>
        </p:nvSpPr>
        <p:spPr>
          <a:xfrm>
            <a:off x="5039963" y="2267998"/>
            <a:ext cx="3563969"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b="1" u="none" spc="0">
                <a:solidFill>
                  <a:srgbClr val="FFFFFF">
                    <a:alpha val="100000"/>
                  </a:srgbClr>
                </a:solidFill>
                <a:latin typeface="Open Sans"/>
              </a:rPr>
              <a:t>Comparison with Genos Benchmark</a:t>
            </a:r>
          </a:p>
        </p:txBody>
      </p:sp>
      <p:pic>
        <p:nvPicPr>
          <p:cNvPr id="6" name="Picture 5"/>
          <p:cNvPicPr>
            <a:picLocks noChangeAspect="1"/>
          </p:cNvPicPr>
          <p:nvPr/>
        </p:nvPicPr>
        <p:blipFill>
          <a:blip r:embed="rId4"/>
          <a:stretch>
            <a:fillRect/>
          </a:stretch>
        </p:blipFill>
        <p:spPr>
          <a:xfrm>
            <a:off x="5030438" y="2699957"/>
            <a:ext cx="3590925" cy="495300"/>
          </a:xfrm>
          <a:prstGeom prst="rect">
            <a:avLst/>
          </a:prstGeom>
        </p:spPr>
      </p:pic>
      <p:sp>
        <p:nvSpPr>
          <p:cNvPr id="7" name="TextBox 6"/>
          <p:cNvSpPr txBox="1"/>
          <p:nvPr/>
        </p:nvSpPr>
        <p:spPr>
          <a:xfrm>
            <a:off x="5039963" y="2807970"/>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Category</a:t>
            </a:r>
          </a:p>
        </p:txBody>
      </p:sp>
      <p:sp>
        <p:nvSpPr>
          <p:cNvPr id="8" name="TextBox 7"/>
          <p:cNvSpPr txBox="1"/>
          <p:nvPr/>
        </p:nvSpPr>
        <p:spPr>
          <a:xfrm>
            <a:off x="6479953" y="2807970"/>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BM</a:t>
            </a:r>
          </a:p>
        </p:txBody>
      </p:sp>
      <p:sp>
        <p:nvSpPr>
          <p:cNvPr id="9" name="TextBox 8"/>
          <p:cNvSpPr txBox="1"/>
          <p:nvPr/>
        </p:nvSpPr>
        <p:spPr>
          <a:xfrm>
            <a:off x="7920038" y="2807970"/>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YS</a:t>
            </a:r>
          </a:p>
        </p:txBody>
      </p:sp>
      <p:sp>
        <p:nvSpPr>
          <p:cNvPr id="10" name="TextBox 9"/>
          <p:cNvSpPr txBox="1"/>
          <p:nvPr/>
        </p:nvSpPr>
        <p:spPr>
          <a:xfrm>
            <a:off x="5039963" y="3312033"/>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Praise</a:t>
            </a:r>
          </a:p>
        </p:txBody>
      </p:sp>
      <p:sp>
        <p:nvSpPr>
          <p:cNvPr id="11" name="TextBox 10"/>
          <p:cNvSpPr txBox="1"/>
          <p:nvPr/>
        </p:nvSpPr>
        <p:spPr>
          <a:xfrm>
            <a:off x="6479953" y="3312033"/>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50%</a:t>
            </a:r>
          </a:p>
        </p:txBody>
      </p:sp>
      <p:sp>
        <p:nvSpPr>
          <p:cNvPr id="12" name="TextBox 11"/>
          <p:cNvSpPr txBox="1"/>
          <p:nvPr/>
        </p:nvSpPr>
        <p:spPr>
          <a:xfrm>
            <a:off x="7920038" y="3312033"/>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45%</a:t>
            </a:r>
          </a:p>
        </p:txBody>
      </p:sp>
      <p:pic>
        <p:nvPicPr>
          <p:cNvPr id="13" name="Picture 12"/>
          <p:cNvPicPr>
            <a:picLocks noChangeAspect="1"/>
          </p:cNvPicPr>
          <p:nvPr/>
        </p:nvPicPr>
        <p:blipFill>
          <a:blip r:embed="rId4"/>
          <a:stretch>
            <a:fillRect/>
          </a:stretch>
        </p:blipFill>
        <p:spPr>
          <a:xfrm>
            <a:off x="5030438" y="3707987"/>
            <a:ext cx="3590925" cy="495300"/>
          </a:xfrm>
          <a:prstGeom prst="rect">
            <a:avLst/>
          </a:prstGeom>
        </p:spPr>
      </p:pic>
      <p:sp>
        <p:nvSpPr>
          <p:cNvPr id="14" name="TextBox 13"/>
          <p:cNvSpPr txBox="1"/>
          <p:nvPr/>
        </p:nvSpPr>
        <p:spPr>
          <a:xfrm>
            <a:off x="5039963" y="3816001"/>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Persist</a:t>
            </a:r>
          </a:p>
        </p:txBody>
      </p:sp>
      <p:sp>
        <p:nvSpPr>
          <p:cNvPr id="15" name="TextBox 14"/>
          <p:cNvSpPr txBox="1"/>
          <p:nvPr/>
        </p:nvSpPr>
        <p:spPr>
          <a:xfrm>
            <a:off x="6479953" y="3816001"/>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48%</a:t>
            </a:r>
          </a:p>
        </p:txBody>
      </p:sp>
      <p:sp>
        <p:nvSpPr>
          <p:cNvPr id="16" name="TextBox 15"/>
          <p:cNvSpPr txBox="1"/>
          <p:nvPr/>
        </p:nvSpPr>
        <p:spPr>
          <a:xfrm>
            <a:off x="7920038" y="3816001"/>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34%</a:t>
            </a:r>
          </a:p>
        </p:txBody>
      </p:sp>
      <p:sp>
        <p:nvSpPr>
          <p:cNvPr id="17" name="TextBox 16"/>
          <p:cNvSpPr txBox="1"/>
          <p:nvPr/>
        </p:nvSpPr>
        <p:spPr>
          <a:xfrm>
            <a:off x="5039963" y="4319969"/>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Perform</a:t>
            </a:r>
          </a:p>
        </p:txBody>
      </p:sp>
      <p:sp>
        <p:nvSpPr>
          <p:cNvPr id="18" name="TextBox 17"/>
          <p:cNvSpPr txBox="1"/>
          <p:nvPr/>
        </p:nvSpPr>
        <p:spPr>
          <a:xfrm>
            <a:off x="6479953" y="4319969"/>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69%</a:t>
            </a:r>
          </a:p>
        </p:txBody>
      </p:sp>
      <p:sp>
        <p:nvSpPr>
          <p:cNvPr id="19" name="TextBox 18"/>
          <p:cNvSpPr txBox="1"/>
          <p:nvPr/>
        </p:nvSpPr>
        <p:spPr>
          <a:xfrm>
            <a:off x="7920038" y="4319969"/>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67%</a:t>
            </a:r>
          </a:p>
        </p:txBody>
      </p:sp>
      <p:pic>
        <p:nvPicPr>
          <p:cNvPr id="20" name="Picture 19"/>
          <p:cNvPicPr>
            <a:picLocks noChangeAspect="1"/>
          </p:cNvPicPr>
          <p:nvPr/>
        </p:nvPicPr>
        <p:blipFill>
          <a:blip r:embed="rId4"/>
          <a:stretch>
            <a:fillRect/>
          </a:stretch>
        </p:blipFill>
        <p:spPr>
          <a:xfrm>
            <a:off x="5030438" y="4716018"/>
            <a:ext cx="3590925" cy="495300"/>
          </a:xfrm>
          <a:prstGeom prst="rect">
            <a:avLst/>
          </a:prstGeom>
        </p:spPr>
      </p:pic>
      <p:sp>
        <p:nvSpPr>
          <p:cNvPr id="21" name="TextBox 20"/>
          <p:cNvSpPr txBox="1"/>
          <p:nvPr/>
        </p:nvSpPr>
        <p:spPr>
          <a:xfrm>
            <a:off x="5039963" y="4824032"/>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Perfect</a:t>
            </a:r>
          </a:p>
        </p:txBody>
      </p:sp>
      <p:sp>
        <p:nvSpPr>
          <p:cNvPr id="22" name="TextBox 21"/>
          <p:cNvSpPr txBox="1"/>
          <p:nvPr/>
        </p:nvSpPr>
        <p:spPr>
          <a:xfrm>
            <a:off x="6479953" y="4824032"/>
            <a:ext cx="1439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72%</a:t>
            </a:r>
          </a:p>
        </p:txBody>
      </p:sp>
      <p:sp>
        <p:nvSpPr>
          <p:cNvPr id="23" name="TextBox 22"/>
          <p:cNvSpPr txBox="1"/>
          <p:nvPr/>
        </p:nvSpPr>
        <p:spPr>
          <a:xfrm>
            <a:off x="7920038" y="4824032"/>
            <a:ext cx="683990" cy="252032"/>
          </a:xfrm>
          <a:prstGeom prst="rect">
            <a:avLst/>
          </a:prstGeom>
          <a:noFill/>
        </p:spPr>
        <p:txBody>
          <a:bodyPr lIns="91440" tIns="45720" rIns="91440" bIns="45720" rtlCol="0" anchor="ctr">
            <a:spAutoFit/>
          </a:bodyPr>
          <a:lstStyle/>
          <a:p>
            <a:pPr marL="0" marR="0" lvl="0" indent="0" algn="ctr" fontAlgn="ctr">
              <a:lnSpc>
                <a:spcPct val="100000"/>
              </a:lnSpc>
            </a:pPr>
            <a:r>
              <a:rPr lang="en-US" sz="1200" u="none" spc="0">
                <a:solidFill>
                  <a:srgbClr val="009EE3">
                    <a:alpha val="100000"/>
                  </a:srgbClr>
                </a:solidFill>
                <a:latin typeface="Open Sans"/>
              </a:rPr>
              <a:t>89%</a:t>
            </a:r>
          </a:p>
        </p:txBody>
      </p:sp>
      <p:sp>
        <p:nvSpPr>
          <p:cNvPr id="24" name="TextBox 23"/>
          <p:cNvSpPr txBox="1"/>
          <p:nvPr/>
        </p:nvSpPr>
        <p:spPr>
          <a:xfrm>
            <a:off x="5039963" y="5291995"/>
            <a:ext cx="356396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BM = Genos Benchmark    YS = Your scores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539972" y="3240024"/>
          <a:ext cx="8784050" cy="6436519"/>
          <a:chOff x="539972" y="3240024"/>
          <a:chExt cx="8784050" cy="6436519"/>
        </a:xfrm>
      </p:grpSpPr>
      <p:pic>
        <p:nvPicPr>
          <p:cNvPr id="14" name="Picture 13"/>
          <p:cNvPicPr>
            <a:picLocks noChangeAspect="1"/>
          </p:cNvPicPr>
          <p:nvPr/>
        </p:nvPicPr>
        <p:blipFill>
          <a:blip r:embed="rId2"/>
          <a:stretch>
            <a:fillRect/>
          </a:stretch>
        </p:blipFill>
        <p:spPr>
          <a:xfrm>
            <a:off x="539972" y="3240024"/>
            <a:ext cx="2867025" cy="748475"/>
          </a:xfrm>
          <a:prstGeom prst="rect">
            <a:avLst/>
          </a:prstGeom>
        </p:spPr>
      </p:pic>
      <p:sp>
        <p:nvSpPr>
          <p:cNvPr id="2" name="TextBox 1"/>
          <p:cNvSpPr txBox="1"/>
          <p:nvPr/>
        </p:nvSpPr>
        <p:spPr>
          <a:xfrm>
            <a:off x="539972" y="4276439"/>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4D4D4D">
                    <a:alpha val="100000"/>
                  </a:srgbClr>
                </a:solidFill>
                <a:latin typeface="Open Sans"/>
              </a:rPr>
              <a:t>Global Headquarters Sydney</a:t>
            </a:r>
          </a:p>
        </p:txBody>
      </p:sp>
      <p:sp>
        <p:nvSpPr>
          <p:cNvPr id="3" name="TextBox 2"/>
          <p:cNvSpPr txBox="1"/>
          <p:nvPr/>
        </p:nvSpPr>
        <p:spPr>
          <a:xfrm>
            <a:off x="539972" y="4456462"/>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4D4D4D">
                    <a:alpha val="100000"/>
                  </a:srgbClr>
                </a:solidFill>
                <a:latin typeface="Open Sans"/>
              </a:rPr>
              <a:t>Phone: </a:t>
            </a:r>
          </a:p>
        </p:txBody>
      </p:sp>
      <p:sp>
        <p:nvSpPr>
          <p:cNvPr id="4" name="TextBox 3"/>
          <p:cNvSpPr txBox="1"/>
          <p:nvPr/>
        </p:nvSpPr>
        <p:spPr>
          <a:xfrm>
            <a:off x="1008031" y="4456462"/>
            <a:ext cx="7776020"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+61 2 8004 0413</a:t>
            </a:r>
          </a:p>
        </p:txBody>
      </p:sp>
      <p:sp>
        <p:nvSpPr>
          <p:cNvPr id="5" name="TextBox 4"/>
          <p:cNvSpPr txBox="1"/>
          <p:nvPr/>
        </p:nvSpPr>
        <p:spPr>
          <a:xfrm>
            <a:off x="539972" y="4636484"/>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info@genosinternational.com</a:t>
            </a:r>
          </a:p>
        </p:txBody>
      </p:sp>
      <p:pic>
        <p:nvPicPr>
          <p:cNvPr id="6" name="Picture 5"/>
          <p:cNvPicPr>
            <a:picLocks noChangeAspect="1"/>
          </p:cNvPicPr>
          <p:nvPr/>
        </p:nvPicPr>
        <p:blipFill>
          <a:blip r:embed="rId3"/>
          <a:stretch>
            <a:fillRect/>
          </a:stretch>
        </p:blipFill>
        <p:spPr>
          <a:xfrm>
            <a:off x="539972" y="5068443"/>
            <a:ext cx="285750" cy="288036"/>
          </a:xfrm>
          <a:prstGeom prst="rect">
            <a:avLst/>
          </a:prstGeom>
        </p:spPr>
      </p:pic>
      <p:sp>
        <p:nvSpPr>
          <p:cNvPr id="7" name="TextBox 6"/>
          <p:cNvSpPr txBox="1"/>
          <p:nvPr/>
        </p:nvSpPr>
        <p:spPr>
          <a:xfrm>
            <a:off x="864013" y="5104448"/>
            <a:ext cx="7920038"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a:t>
            </a:r>
          </a:p>
        </p:txBody>
      </p:sp>
      <p:pic>
        <p:nvPicPr>
          <p:cNvPr id="8" name="Picture 7"/>
          <p:cNvPicPr>
            <a:picLocks noChangeAspect="1"/>
          </p:cNvPicPr>
          <p:nvPr/>
        </p:nvPicPr>
        <p:blipFill>
          <a:blip r:embed="rId4"/>
          <a:stretch>
            <a:fillRect/>
          </a:stretch>
        </p:blipFill>
        <p:spPr>
          <a:xfrm>
            <a:off x="539972" y="5428488"/>
            <a:ext cx="285750" cy="288036"/>
          </a:xfrm>
          <a:prstGeom prst="rect">
            <a:avLst/>
          </a:prstGeom>
        </p:spPr>
      </p:pic>
      <p:sp>
        <p:nvSpPr>
          <p:cNvPr id="9" name="TextBox 8"/>
          <p:cNvSpPr txBox="1"/>
          <p:nvPr/>
        </p:nvSpPr>
        <p:spPr>
          <a:xfrm>
            <a:off x="864013" y="5464493"/>
            <a:ext cx="7920038"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www.genosinternational.com/linkedin</a:t>
            </a:r>
          </a:p>
        </p:txBody>
      </p:sp>
      <p:pic>
        <p:nvPicPr>
          <p:cNvPr id="10" name="Picture 9"/>
          <p:cNvPicPr>
            <a:picLocks noChangeAspect="1"/>
          </p:cNvPicPr>
          <p:nvPr/>
        </p:nvPicPr>
        <p:blipFill>
          <a:blip r:embed="rId5"/>
          <a:stretch>
            <a:fillRect/>
          </a:stretch>
        </p:blipFill>
        <p:spPr>
          <a:xfrm>
            <a:off x="539972" y="5788438"/>
            <a:ext cx="285750" cy="288036"/>
          </a:xfrm>
          <a:prstGeom prst="rect">
            <a:avLst/>
          </a:prstGeom>
        </p:spPr>
      </p:pic>
      <p:sp>
        <p:nvSpPr>
          <p:cNvPr id="11" name="TextBox 10"/>
          <p:cNvSpPr txBox="1"/>
          <p:nvPr/>
        </p:nvSpPr>
        <p:spPr>
          <a:xfrm>
            <a:off x="900017" y="5824442"/>
            <a:ext cx="7884033"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www.genosinternational.com/facebook</a:t>
            </a:r>
          </a:p>
        </p:txBody>
      </p:sp>
      <p:pic>
        <p:nvPicPr>
          <p:cNvPr id="12" name="Picture 11"/>
          <p:cNvPicPr>
            <a:picLocks noChangeAspect="1"/>
          </p:cNvPicPr>
          <p:nvPr/>
        </p:nvPicPr>
        <p:blipFill>
          <a:blip r:embed="rId6"/>
          <a:stretch>
            <a:fillRect/>
          </a:stretch>
        </p:blipFill>
        <p:spPr>
          <a:xfrm>
            <a:off x="539972" y="6148483"/>
            <a:ext cx="285750" cy="288036"/>
          </a:xfrm>
          <a:prstGeom prst="rect">
            <a:avLst/>
          </a:prstGeom>
        </p:spPr>
      </p:pic>
      <p:sp>
        <p:nvSpPr>
          <p:cNvPr id="13" name="TextBox 12"/>
          <p:cNvSpPr txBox="1"/>
          <p:nvPr/>
        </p:nvSpPr>
        <p:spPr>
          <a:xfrm>
            <a:off x="900017" y="6184487"/>
            <a:ext cx="7884033"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www.genosinternational.com/instagram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1439990"/>
          <a:ext cx="8784050" cy="3528060"/>
          <a:chOff x="360045" y="1439990"/>
          <a:chExt cx="8784050" cy="3528060"/>
        </a:xfrm>
      </p:grpSpPr>
      <p:sp>
        <p:nvSpPr>
          <p:cNvPr id="10" name="TextBox 9"/>
          <p:cNvSpPr txBox="1"/>
          <p:nvPr/>
        </p:nvSpPr>
        <p:spPr>
          <a:xfrm>
            <a:off x="360045" y="1439990"/>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b="1" u="none" spc="0">
                <a:solidFill>
                  <a:srgbClr val="009EE3">
                    <a:alpha val="100000"/>
                  </a:srgbClr>
                </a:solidFill>
                <a:latin typeface="open sans"/>
              </a:rPr>
              <a:t>Population Information</a:t>
            </a:r>
          </a:p>
        </p:txBody>
      </p:sp>
      <p:sp>
        <p:nvSpPr>
          <p:cNvPr id="2" name="TextBox 1"/>
          <p:cNvSpPr txBox="1"/>
          <p:nvPr/>
        </p:nvSpPr>
        <p:spPr>
          <a:xfrm>
            <a:off x="360045" y="2087975"/>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GROUP DESCRIPTION:</a:t>
            </a:r>
          </a:p>
        </p:txBody>
      </p:sp>
      <p:sp>
        <p:nvSpPr>
          <p:cNvPr id="3" name="TextBox 2"/>
          <p:cNvSpPr txBox="1"/>
          <p:nvPr/>
        </p:nvSpPr>
        <p:spPr>
          <a:xfrm>
            <a:off x="4140041" y="2087975"/>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Sample Leadership Group</a:t>
            </a:r>
          </a:p>
        </p:txBody>
      </p:sp>
      <p:sp>
        <p:nvSpPr>
          <p:cNvPr id="4" name="TextBox 3"/>
          <p:cNvSpPr txBox="1"/>
          <p:nvPr/>
        </p:nvSpPr>
        <p:spPr>
          <a:xfrm>
            <a:off x="360045" y="2664047"/>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NUMBER OF PARTICIPANTS RATED:</a:t>
            </a:r>
          </a:p>
        </p:txBody>
      </p:sp>
      <p:sp>
        <p:nvSpPr>
          <p:cNvPr id="5" name="TextBox 4"/>
          <p:cNvSpPr txBox="1"/>
          <p:nvPr/>
        </p:nvSpPr>
        <p:spPr>
          <a:xfrm>
            <a:off x="4140041" y="2664047"/>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7</a:t>
            </a:r>
          </a:p>
        </p:txBody>
      </p:sp>
      <p:sp>
        <p:nvSpPr>
          <p:cNvPr id="6" name="TextBox 5"/>
          <p:cNvSpPr txBox="1"/>
          <p:nvPr/>
        </p:nvSpPr>
        <p:spPr>
          <a:xfrm>
            <a:off x="360045" y="2951988"/>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NUMBER OF RATERS:</a:t>
            </a:r>
          </a:p>
        </p:txBody>
      </p:sp>
      <p:sp>
        <p:nvSpPr>
          <p:cNvPr id="7" name="TextBox 6"/>
          <p:cNvSpPr txBox="1"/>
          <p:nvPr/>
        </p:nvSpPr>
        <p:spPr>
          <a:xfrm>
            <a:off x="4140041" y="2951988"/>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32</a:t>
            </a:r>
          </a:p>
        </p:txBody>
      </p:sp>
      <p:sp>
        <p:nvSpPr>
          <p:cNvPr id="8" name="TextBox 7"/>
          <p:cNvSpPr txBox="1"/>
          <p:nvPr/>
        </p:nvSpPr>
        <p:spPr>
          <a:xfrm>
            <a:off x="360045" y="3240024"/>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COMPLETED ENGAGEMENT SURVEYS:</a:t>
            </a:r>
          </a:p>
        </p:txBody>
      </p:sp>
      <p:sp>
        <p:nvSpPr>
          <p:cNvPr id="9" name="TextBox 8"/>
          <p:cNvSpPr txBox="1"/>
          <p:nvPr/>
        </p:nvSpPr>
        <p:spPr>
          <a:xfrm>
            <a:off x="4140041" y="3240024"/>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360045"/>
          <a:ext cx="8856059" cy="6662357"/>
          <a:chOff x="350520" y="360045"/>
          <a:chExt cx="8856059" cy="6662357"/>
        </a:xfrm>
      </p:grpSpPr>
      <p:sp>
        <p:nvSpPr>
          <p:cNvPr id="42" name="TextBox 41"/>
          <p:cNvSpPr txBox="1"/>
          <p:nvPr/>
        </p:nvSpPr>
        <p:spPr>
          <a:xfrm>
            <a:off x="360045" y="360045"/>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RATER INFORMATION</a:t>
            </a:r>
          </a:p>
        </p:txBody>
      </p:sp>
      <p:sp>
        <p:nvSpPr>
          <p:cNvPr id="2" name="TextBox 1"/>
          <p:cNvSpPr txBox="1"/>
          <p:nvPr/>
        </p:nvSpPr>
        <p:spPr>
          <a:xfrm>
            <a:off x="360045" y="539972"/>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Responses to the survey were collected between 24 July 2019 and 31 July 2019.</a:t>
            </a:r>
          </a:p>
        </p:txBody>
      </p:sp>
      <p:pic>
        <p:nvPicPr>
          <p:cNvPr id="3" name="Picture 2"/>
          <p:cNvPicPr>
            <a:picLocks noChangeAspect="1"/>
          </p:cNvPicPr>
          <p:nvPr/>
        </p:nvPicPr>
        <p:blipFill>
          <a:blip r:embed="rId2"/>
          <a:stretch>
            <a:fillRect/>
          </a:stretch>
        </p:blipFill>
        <p:spPr>
          <a:xfrm>
            <a:off x="360045" y="755999"/>
            <a:ext cx="8429625" cy="1172337"/>
          </a:xfrm>
          <a:prstGeom prst="rect">
            <a:avLst/>
          </a:prstGeom>
        </p:spPr>
      </p:pic>
      <p:sp>
        <p:nvSpPr>
          <p:cNvPr id="4" name="TextBox 3"/>
          <p:cNvSpPr txBox="1"/>
          <p:nvPr/>
        </p:nvSpPr>
        <p:spPr>
          <a:xfrm>
            <a:off x="360045" y="2144363"/>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FAMILIARITY</a:t>
            </a:r>
          </a:p>
        </p:txBody>
      </p:sp>
      <p:pic>
        <p:nvPicPr>
          <p:cNvPr id="5" name="Picture 4"/>
          <p:cNvPicPr>
            <a:picLocks noChangeAspect="1"/>
          </p:cNvPicPr>
          <p:nvPr/>
        </p:nvPicPr>
        <p:blipFill>
          <a:blip r:embed="rId3"/>
          <a:stretch>
            <a:fillRect/>
          </a:stretch>
        </p:blipFill>
        <p:spPr>
          <a:xfrm>
            <a:off x="350520" y="2324386"/>
            <a:ext cx="8448675" cy="323850"/>
          </a:xfrm>
          <a:prstGeom prst="rect">
            <a:avLst/>
          </a:prstGeom>
        </p:spPr>
      </p:pic>
      <p:sp>
        <p:nvSpPr>
          <p:cNvPr id="6" name="TextBox 5"/>
          <p:cNvSpPr txBox="1"/>
          <p:nvPr/>
        </p:nvSpPr>
        <p:spPr>
          <a:xfrm>
            <a:off x="431959" y="2405348"/>
            <a:ext cx="8351996" cy="162020"/>
          </a:xfrm>
          <a:prstGeom prst="rect">
            <a:avLst/>
          </a:prstGeom>
          <a:noFill/>
        </p:spPr>
        <p:txBody>
          <a:bodyPr lIns="91440" tIns="45720" rIns="91440" bIns="45720" rtlCol="0" anchor="ctr">
            <a:spAutoFit/>
          </a:bodyPr>
          <a:lstStyle/>
          <a:p>
            <a:pPr marL="0" marR="0" lvl="0" indent="0" algn="l" fontAlgn="ctr">
              <a:lnSpc>
                <a:spcPct val="100000"/>
              </a:lnSpc>
            </a:pPr>
            <a:endParaRPr/>
          </a:p>
        </p:txBody>
      </p:sp>
      <p:sp>
        <p:nvSpPr>
          <p:cNvPr id="7" name="TextBox 6"/>
          <p:cNvSpPr txBox="1"/>
          <p:nvPr/>
        </p:nvSpPr>
        <p:spPr>
          <a:xfrm>
            <a:off x="1274445" y="2405348"/>
            <a:ext cx="7509605"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THIS MEANS THAT RATERS...</a:t>
            </a:r>
          </a:p>
        </p:txBody>
      </p:sp>
      <p:sp>
        <p:nvSpPr>
          <p:cNvPr id="8" name="TextBox 7"/>
          <p:cNvSpPr txBox="1"/>
          <p:nvPr/>
        </p:nvSpPr>
        <p:spPr>
          <a:xfrm>
            <a:off x="4644009" y="2405348"/>
            <a:ext cx="4140041"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SO SCORES FROM THIS CATEGORY ARE...</a:t>
            </a:r>
          </a:p>
        </p:txBody>
      </p:sp>
      <p:sp>
        <p:nvSpPr>
          <p:cNvPr id="9" name="TextBox 8"/>
          <p:cNvSpPr txBox="1"/>
          <p:nvPr/>
        </p:nvSpPr>
        <p:spPr>
          <a:xfrm>
            <a:off x="1274445" y="2810351"/>
            <a:ext cx="3369564"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Have little contact with you and are unfamiliar with your leadership behaviours</a:t>
            </a:r>
          </a:p>
        </p:txBody>
      </p:sp>
      <p:sp>
        <p:nvSpPr>
          <p:cNvPr id="10" name="TextBox 9"/>
          <p:cNvSpPr txBox="1"/>
          <p:nvPr/>
        </p:nvSpPr>
        <p:spPr>
          <a:xfrm>
            <a:off x="4644009" y="2810351"/>
            <a:ext cx="4211955"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Valuable and should not be dismissed. However, interpret these scores with caution. </a:t>
            </a:r>
          </a:p>
        </p:txBody>
      </p:sp>
      <p:pic>
        <p:nvPicPr>
          <p:cNvPr id="11" name="Picture 10"/>
          <p:cNvPicPr>
            <a:picLocks noChangeAspect="1"/>
          </p:cNvPicPr>
          <p:nvPr/>
        </p:nvPicPr>
        <p:blipFill>
          <a:blip r:embed="rId4"/>
          <a:stretch>
            <a:fillRect/>
          </a:stretch>
        </p:blipFill>
        <p:spPr>
          <a:xfrm>
            <a:off x="350520" y="2637568"/>
            <a:ext cx="866775" cy="561975"/>
          </a:xfrm>
          <a:prstGeom prst="rect">
            <a:avLst/>
          </a:prstGeom>
        </p:spPr>
      </p:pic>
      <p:sp>
        <p:nvSpPr>
          <p:cNvPr id="12" name="TextBox 11"/>
          <p:cNvSpPr txBox="1"/>
          <p:nvPr/>
        </p:nvSpPr>
        <p:spPr>
          <a:xfrm>
            <a:off x="360045" y="2846356"/>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LOW</a:t>
            </a:r>
          </a:p>
        </p:txBody>
      </p:sp>
      <p:sp>
        <p:nvSpPr>
          <p:cNvPr id="13" name="TextBox 12"/>
          <p:cNvSpPr txBox="1"/>
          <p:nvPr/>
        </p:nvSpPr>
        <p:spPr>
          <a:xfrm>
            <a:off x="1274445" y="3368326"/>
            <a:ext cx="3369564"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Have some contact with you and are familiar with your leadership behaviours</a:t>
            </a:r>
          </a:p>
        </p:txBody>
      </p:sp>
      <p:sp>
        <p:nvSpPr>
          <p:cNvPr id="14" name="TextBox 13"/>
          <p:cNvSpPr txBox="1"/>
          <p:nvPr/>
        </p:nvSpPr>
        <p:spPr>
          <a:xfrm>
            <a:off x="4644009" y="3368326"/>
            <a:ext cx="4211955"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Meaningful. Identify actions to take on the basis of your results however validate these actions with your raters before implementation.</a:t>
            </a:r>
          </a:p>
        </p:txBody>
      </p:sp>
      <p:pic>
        <p:nvPicPr>
          <p:cNvPr id="15" name="Picture 14"/>
          <p:cNvPicPr>
            <a:picLocks noChangeAspect="1"/>
          </p:cNvPicPr>
          <p:nvPr/>
        </p:nvPicPr>
        <p:blipFill>
          <a:blip r:embed="rId5"/>
          <a:stretch>
            <a:fillRect/>
          </a:stretch>
        </p:blipFill>
        <p:spPr>
          <a:xfrm>
            <a:off x="350520" y="3195542"/>
            <a:ext cx="866775" cy="561975"/>
          </a:xfrm>
          <a:prstGeom prst="rect">
            <a:avLst/>
          </a:prstGeom>
        </p:spPr>
      </p:pic>
      <p:sp>
        <p:nvSpPr>
          <p:cNvPr id="16" name="TextBox 15"/>
          <p:cNvSpPr txBox="1"/>
          <p:nvPr/>
        </p:nvSpPr>
        <p:spPr>
          <a:xfrm>
            <a:off x="360045" y="3404330"/>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MEDIUM</a:t>
            </a:r>
          </a:p>
        </p:txBody>
      </p:sp>
      <p:sp>
        <p:nvSpPr>
          <p:cNvPr id="17" name="TextBox 16"/>
          <p:cNvSpPr txBox="1"/>
          <p:nvPr/>
        </p:nvSpPr>
        <p:spPr>
          <a:xfrm>
            <a:off x="1274445" y="3926300"/>
            <a:ext cx="336956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Are highly familiar with your leadership behaviours</a:t>
            </a:r>
          </a:p>
        </p:txBody>
      </p:sp>
      <p:sp>
        <p:nvSpPr>
          <p:cNvPr id="18" name="TextBox 17"/>
          <p:cNvSpPr txBox="1"/>
          <p:nvPr/>
        </p:nvSpPr>
        <p:spPr>
          <a:xfrm>
            <a:off x="4644009" y="3926300"/>
            <a:ext cx="4211955"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Very meaningful. Take action based on the feedback.</a:t>
            </a:r>
          </a:p>
        </p:txBody>
      </p:sp>
      <p:pic>
        <p:nvPicPr>
          <p:cNvPr id="19" name="Picture 18"/>
          <p:cNvPicPr>
            <a:picLocks noChangeAspect="1"/>
          </p:cNvPicPr>
          <p:nvPr/>
        </p:nvPicPr>
        <p:blipFill>
          <a:blip r:embed="rId6"/>
          <a:stretch>
            <a:fillRect/>
          </a:stretch>
        </p:blipFill>
        <p:spPr>
          <a:xfrm>
            <a:off x="350520" y="3753517"/>
            <a:ext cx="866775" cy="400050"/>
          </a:xfrm>
          <a:prstGeom prst="rect">
            <a:avLst/>
          </a:prstGeom>
        </p:spPr>
      </p:pic>
      <p:sp>
        <p:nvSpPr>
          <p:cNvPr id="20" name="TextBox 19"/>
          <p:cNvSpPr txBox="1"/>
          <p:nvPr/>
        </p:nvSpPr>
        <p:spPr>
          <a:xfrm>
            <a:off x="360045" y="3881342"/>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HIGH</a:t>
            </a:r>
          </a:p>
        </p:txBody>
      </p:sp>
      <p:cxnSp>
        <p:nvCxnSpPr>
          <p:cNvPr id="21" name="Straight Connector 20"/>
          <p:cNvCxnSpPr/>
          <p:nvPr/>
        </p:nvCxnSpPr>
        <p:spPr>
          <a:xfrm>
            <a:off x="352044" y="4160330"/>
            <a:ext cx="8431911" cy="0"/>
          </a:xfrm>
          <a:prstGeom prst="line">
            <a:avLst/>
          </a:prstGeom>
          <a:ln w="12700" cap="flat" cmpd="sng" algn="ctr">
            <a:solidFill>
              <a:srgbClr val="009EE3">
                <a:alpha val="100000"/>
              </a:srgbClr>
            </a:solidFill>
            <a:prstDash val="solid"/>
            <a:round/>
            <a:headEnd type="none" w="med" len="med"/>
            <a:tailEnd type="none" w="med" len="med"/>
          </a:ln>
        </p:spPr>
      </p:cxnSp>
      <p:cxnSp>
        <p:nvCxnSpPr>
          <p:cNvPr id="22" name="Straight Connector 21"/>
          <p:cNvCxnSpPr/>
          <p:nvPr/>
        </p:nvCxnSpPr>
        <p:spPr>
          <a:xfrm>
            <a:off x="8791956" y="2648331"/>
            <a:ext cx="0" cy="1511999"/>
          </a:xfrm>
          <a:prstGeom prst="line">
            <a:avLst/>
          </a:prstGeom>
          <a:ln w="12700" cap="flat" cmpd="sng" algn="ctr">
            <a:solidFill>
              <a:srgbClr val="009EE3">
                <a:alpha val="100000"/>
              </a:srgbClr>
            </a:solidFill>
            <a:prstDash val="solid"/>
            <a:round/>
            <a:headEnd type="none" w="med" len="med"/>
            <a:tailEnd type="none" w="med" len="med"/>
          </a:ln>
        </p:spPr>
      </p:cxnSp>
      <p:sp>
        <p:nvSpPr>
          <p:cNvPr id="23" name="TextBox 22"/>
          <p:cNvSpPr txBox="1"/>
          <p:nvPr/>
        </p:nvSpPr>
        <p:spPr>
          <a:xfrm>
            <a:off x="360045" y="4322350"/>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CONSISTENCY</a:t>
            </a:r>
          </a:p>
        </p:txBody>
      </p:sp>
      <p:pic>
        <p:nvPicPr>
          <p:cNvPr id="24" name="Picture 23"/>
          <p:cNvPicPr>
            <a:picLocks noChangeAspect="1"/>
          </p:cNvPicPr>
          <p:nvPr/>
        </p:nvPicPr>
        <p:blipFill>
          <a:blip r:embed="rId3"/>
          <a:stretch>
            <a:fillRect/>
          </a:stretch>
        </p:blipFill>
        <p:spPr>
          <a:xfrm>
            <a:off x="350520" y="4502372"/>
            <a:ext cx="8448675" cy="323850"/>
          </a:xfrm>
          <a:prstGeom prst="rect">
            <a:avLst/>
          </a:prstGeom>
        </p:spPr>
      </p:pic>
      <p:sp>
        <p:nvSpPr>
          <p:cNvPr id="25" name="TextBox 24"/>
          <p:cNvSpPr txBox="1"/>
          <p:nvPr/>
        </p:nvSpPr>
        <p:spPr>
          <a:xfrm>
            <a:off x="431959" y="4583335"/>
            <a:ext cx="8351996" cy="162020"/>
          </a:xfrm>
          <a:prstGeom prst="rect">
            <a:avLst/>
          </a:prstGeom>
          <a:noFill/>
        </p:spPr>
        <p:txBody>
          <a:bodyPr lIns="91440" tIns="45720" rIns="91440" bIns="45720" rtlCol="0" anchor="ctr">
            <a:spAutoFit/>
          </a:bodyPr>
          <a:lstStyle/>
          <a:p>
            <a:pPr marL="0" marR="0" lvl="0" indent="0" algn="l" fontAlgn="ctr">
              <a:lnSpc>
                <a:spcPct val="100000"/>
              </a:lnSpc>
            </a:pPr>
            <a:endParaRPr/>
          </a:p>
        </p:txBody>
      </p:sp>
      <p:sp>
        <p:nvSpPr>
          <p:cNvPr id="26" name="TextBox 25"/>
          <p:cNvSpPr txBox="1"/>
          <p:nvPr/>
        </p:nvSpPr>
        <p:spPr>
          <a:xfrm>
            <a:off x="1274445" y="4583335"/>
            <a:ext cx="7509605"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THIS MEANS THE RATER RESPONSES TO THE SURVEY WERE...</a:t>
            </a:r>
          </a:p>
        </p:txBody>
      </p:sp>
      <p:sp>
        <p:nvSpPr>
          <p:cNvPr id="27" name="TextBox 26"/>
          <p:cNvSpPr txBox="1"/>
          <p:nvPr/>
        </p:nvSpPr>
        <p:spPr>
          <a:xfrm>
            <a:off x="1274445" y="498833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Significantly inconsistent. This may be because:</a:t>
            </a:r>
          </a:p>
        </p:txBody>
      </p:sp>
      <p:sp>
        <p:nvSpPr>
          <p:cNvPr id="28" name="TextBox 27"/>
          <p:cNvSpPr txBox="1"/>
          <p:nvPr/>
        </p:nvSpPr>
        <p:spPr>
          <a:xfrm>
            <a:off x="1274445" y="515035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You display different behaviour to individual raters</a:t>
            </a:r>
          </a:p>
        </p:txBody>
      </p:sp>
      <p:sp>
        <p:nvSpPr>
          <p:cNvPr id="29" name="TextBox 28"/>
          <p:cNvSpPr txBox="1"/>
          <p:nvPr/>
        </p:nvSpPr>
        <p:spPr>
          <a:xfrm>
            <a:off x="1274445" y="531237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Raters may be seeing different aspects of your behaviour, or</a:t>
            </a:r>
          </a:p>
        </p:txBody>
      </p:sp>
      <p:sp>
        <p:nvSpPr>
          <p:cNvPr id="30" name="TextBox 29"/>
          <p:cNvSpPr txBox="1"/>
          <p:nvPr/>
        </p:nvSpPr>
        <p:spPr>
          <a:xfrm>
            <a:off x="1274445" y="5474303"/>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Different situations, relationships or environments had an impact on their responses.</a:t>
            </a:r>
          </a:p>
        </p:txBody>
      </p:sp>
      <p:sp>
        <p:nvSpPr>
          <p:cNvPr id="31" name="TextBox 30"/>
          <p:cNvSpPr txBox="1"/>
          <p:nvPr/>
        </p:nvSpPr>
        <p:spPr>
          <a:xfrm>
            <a:off x="1274445" y="5636324"/>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When consistency of responses is low, interpret results with caution, as the results reflect averages that may not be meaningful.</a:t>
            </a:r>
          </a:p>
        </p:txBody>
      </p:sp>
      <p:pic>
        <p:nvPicPr>
          <p:cNvPr id="32" name="Picture 31"/>
          <p:cNvPicPr>
            <a:picLocks noChangeAspect="1"/>
          </p:cNvPicPr>
          <p:nvPr/>
        </p:nvPicPr>
        <p:blipFill>
          <a:blip r:embed="rId7"/>
          <a:stretch>
            <a:fillRect/>
          </a:stretch>
        </p:blipFill>
        <p:spPr>
          <a:xfrm>
            <a:off x="350520" y="4815554"/>
            <a:ext cx="866775" cy="1047750"/>
          </a:xfrm>
          <a:prstGeom prst="rect">
            <a:avLst/>
          </a:prstGeom>
        </p:spPr>
      </p:pic>
      <p:sp>
        <p:nvSpPr>
          <p:cNvPr id="33" name="TextBox 32"/>
          <p:cNvSpPr txBox="1"/>
          <p:nvPr/>
        </p:nvSpPr>
        <p:spPr>
          <a:xfrm>
            <a:off x="360045" y="5267325"/>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LOW</a:t>
            </a:r>
          </a:p>
        </p:txBody>
      </p:sp>
      <p:sp>
        <p:nvSpPr>
          <p:cNvPr id="34" name="TextBox 33"/>
          <p:cNvSpPr txBox="1"/>
          <p:nvPr/>
        </p:nvSpPr>
        <p:spPr>
          <a:xfrm>
            <a:off x="1274445" y="6032373"/>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Somewhat consistent, as might be expected from a typical group of respondents.</a:t>
            </a:r>
          </a:p>
        </p:txBody>
      </p:sp>
      <p:pic>
        <p:nvPicPr>
          <p:cNvPr id="35" name="Picture 34"/>
          <p:cNvPicPr>
            <a:picLocks noChangeAspect="1"/>
          </p:cNvPicPr>
          <p:nvPr/>
        </p:nvPicPr>
        <p:blipFill>
          <a:blip r:embed="rId8"/>
          <a:stretch>
            <a:fillRect/>
          </a:stretch>
        </p:blipFill>
        <p:spPr>
          <a:xfrm>
            <a:off x="350520" y="5859494"/>
            <a:ext cx="866775" cy="400050"/>
          </a:xfrm>
          <a:prstGeom prst="rect">
            <a:avLst/>
          </a:prstGeom>
        </p:spPr>
      </p:pic>
      <p:sp>
        <p:nvSpPr>
          <p:cNvPr id="36" name="TextBox 35"/>
          <p:cNvSpPr txBox="1"/>
          <p:nvPr/>
        </p:nvSpPr>
        <p:spPr>
          <a:xfrm>
            <a:off x="360045" y="5987320"/>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MEDIUM</a:t>
            </a:r>
          </a:p>
        </p:txBody>
      </p:sp>
      <p:sp>
        <p:nvSpPr>
          <p:cNvPr id="37" name="TextBox 36"/>
          <p:cNvSpPr txBox="1"/>
          <p:nvPr/>
        </p:nvSpPr>
        <p:spPr>
          <a:xfrm>
            <a:off x="1274445" y="6428327"/>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Highly consistent.</a:t>
            </a:r>
          </a:p>
        </p:txBody>
      </p:sp>
      <p:pic>
        <p:nvPicPr>
          <p:cNvPr id="38" name="Picture 37"/>
          <p:cNvPicPr>
            <a:picLocks noChangeAspect="1"/>
          </p:cNvPicPr>
          <p:nvPr/>
        </p:nvPicPr>
        <p:blipFill>
          <a:blip r:embed="rId6"/>
          <a:stretch>
            <a:fillRect/>
          </a:stretch>
        </p:blipFill>
        <p:spPr>
          <a:xfrm>
            <a:off x="350520" y="6255544"/>
            <a:ext cx="866775" cy="400050"/>
          </a:xfrm>
          <a:prstGeom prst="rect">
            <a:avLst/>
          </a:prstGeom>
        </p:spPr>
      </p:pic>
      <p:sp>
        <p:nvSpPr>
          <p:cNvPr id="39" name="TextBox 38"/>
          <p:cNvSpPr txBox="1"/>
          <p:nvPr/>
        </p:nvSpPr>
        <p:spPr>
          <a:xfrm>
            <a:off x="360045" y="6383369"/>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HIGH</a:t>
            </a:r>
          </a:p>
        </p:txBody>
      </p:sp>
      <p:cxnSp>
        <p:nvCxnSpPr>
          <p:cNvPr id="40" name="Straight Connector 39"/>
          <p:cNvCxnSpPr/>
          <p:nvPr/>
        </p:nvCxnSpPr>
        <p:spPr>
          <a:xfrm>
            <a:off x="352044" y="6662357"/>
            <a:ext cx="8431911" cy="0"/>
          </a:xfrm>
          <a:prstGeom prst="line">
            <a:avLst/>
          </a:prstGeom>
          <a:ln w="12700" cap="flat" cmpd="sng" algn="ctr">
            <a:solidFill>
              <a:srgbClr val="009EE3">
                <a:alpha val="100000"/>
              </a:srgbClr>
            </a:solidFill>
            <a:prstDash val="solid"/>
            <a:round/>
            <a:headEnd type="none" w="med" len="med"/>
            <a:tailEnd type="none" w="med" len="med"/>
          </a:ln>
        </p:spPr>
      </p:cxnSp>
      <p:cxnSp>
        <p:nvCxnSpPr>
          <p:cNvPr id="41" name="Straight Connector 40"/>
          <p:cNvCxnSpPr/>
          <p:nvPr/>
        </p:nvCxnSpPr>
        <p:spPr>
          <a:xfrm>
            <a:off x="8791956" y="4826318"/>
            <a:ext cx="0" cy="1836039"/>
          </a:xfrm>
          <a:prstGeom prst="line">
            <a:avLst/>
          </a:prstGeom>
          <a:ln w="12700" cap="flat" cmpd="sng" algn="ctr">
            <a:solidFill>
              <a:srgbClr val="009EE3">
                <a:alpha val="100000"/>
              </a:srgbClr>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sp>
        <p:nvSpPr>
          <p:cNvPr id="6" name="TextBox 5"/>
          <p:cNvSpPr txBox="1"/>
          <p:nvPr/>
        </p:nvSpPr>
        <p:spPr>
          <a:xfrm>
            <a:off x="360045" y="216027"/>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TOTAL EMOTIONAL INTELLIGENCE</a:t>
            </a:r>
          </a:p>
        </p:txBody>
      </p:sp>
      <p:pic>
        <p:nvPicPr>
          <p:cNvPr id="2" name="Picture 1"/>
          <p:cNvPicPr>
            <a:picLocks noChangeAspect="1"/>
          </p:cNvPicPr>
          <p:nvPr/>
        </p:nvPicPr>
        <p:blipFill>
          <a:blip r:embed="rId2"/>
          <a:stretch>
            <a:fillRect/>
          </a:stretch>
        </p:blipFill>
        <p:spPr>
          <a:xfrm>
            <a:off x="360045" y="719995"/>
            <a:ext cx="8439150" cy="1193387"/>
          </a:xfrm>
          <a:prstGeom prst="rect">
            <a:avLst/>
          </a:prstGeom>
        </p:spPr>
      </p:pic>
      <p:pic>
        <p:nvPicPr>
          <p:cNvPr id="3" name="Picture 2"/>
          <p:cNvPicPr>
            <a:picLocks noChangeAspect="1"/>
          </p:cNvPicPr>
          <p:nvPr/>
        </p:nvPicPr>
        <p:blipFill>
          <a:blip r:embed="rId3"/>
          <a:stretch>
            <a:fillRect/>
          </a:stretch>
        </p:blipFill>
        <p:spPr>
          <a:xfrm>
            <a:off x="1187958" y="3491960"/>
            <a:ext cx="7134225" cy="1496854"/>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78</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sp>
        <p:nvSpPr>
          <p:cNvPr id="5" name="TextBox 4"/>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Total Emotional Intelligence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SELF-AWARENESS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79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Self-Awareness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SELF-AWARENESS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79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Understands the impact their behaviour has on others.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0.4</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aware of their strengths and limitations.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Asks others for feedback on their leadership.</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3.7</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3.5</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Responds effectively to feedback provided to them.</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consistent in what they say and do.</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Behaves in a way that is consistent with how they expect others to behave.</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Demonstrates awareness of their mood and emotions.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AWARENESS OF OTHERS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92</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Awareness Of Others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AWARENESS OF OTHERS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92</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Makes others feel appreciated.</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Adjusts their style so that it fits well with others.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Notices when someone needs support and responds effectively.</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Accurately views situations from the perspective of others.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Acknowledges the views and opinions of others.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0.4</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Accurately anticipates responses or reactions from others.</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3.7</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0.4</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Balances achieving results with others’ needs.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2111</Words>
  <Application>Microsoft Macintosh PowerPoint</Application>
  <PresentationFormat>On-screen Show (4:3)</PresentationFormat>
  <Paragraphs>509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dejavusans</vt:lpstr>
      <vt:lpstr>open sans</vt:lpstr>
      <vt:lpstr>open sans</vt:lpstr>
      <vt:lpstr>Theme46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subject/>
  <dc:creator>Unknown Creator</dc:creator>
  <cp:keywords/>
  <dc:description/>
  <cp:lastModifiedBy>Microsoft Office User</cp:lastModifiedBy>
  <cp:revision>1</cp:revision>
  <dcterms:created xsi:type="dcterms:W3CDTF">2019-08-07T02:39:10Z</dcterms:created>
  <dcterms:modified xsi:type="dcterms:W3CDTF">2023-08-02T23:57:22Z</dcterms:modified>
  <cp:category/>
</cp:coreProperties>
</file>