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2"/>
    <p:restoredTop sz="94696"/>
  </p:normalViewPr>
  <p:slideViewPr>
    <p:cSldViewPr>
      <p:cViewPr varScale="1">
        <p:scale>
          <a:sx n="105" d="100"/>
          <a:sy n="105" d="100"/>
        </p:scale>
        <p:origin x="110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251747355" r:id="rId1"/>
  </p:sldLayoutIdLst>
  <p:txStyles>
    <p:titleStyle>
      <a:lvl1pPr algn="ctr">
        <a:defRPr sz="4400" kern="1200">
          <a:solidFill>
            <a:schemeClr val="lt1"/>
          </a:solidFill>
        </a:defRPr>
      </a:lvl1pPr>
      <a:extLst/>
    </p:titleStyle>
    <p:bodyStyle>
      <a:lvl1pPr indent="-324900" algn="ctr">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1.xml"/><Relationship Id="rId4" Type="http://schemas.openxmlformats.org/officeDocument/2006/relationships/image" Target="../media/image22.png"/></Relationships>
</file>

<file path=ppt/slides/_rels/slide1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1.xml"/><Relationship Id="rId5" Type="http://schemas.openxmlformats.org/officeDocument/2006/relationships/image" Target="../media/image16.png"/><Relationship Id="rId4" Type="http://schemas.openxmlformats.org/officeDocument/2006/relationships/image" Target="../media/image15.png"/></Relationships>
</file>

<file path=ppt/slides/_rels/slide12.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1.xml"/><Relationship Id="rId4" Type="http://schemas.openxmlformats.org/officeDocument/2006/relationships/image" Target="../media/image14.png"/></Relationships>
</file>

<file path=ppt/slides/_rels/slide1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1.xml"/><Relationship Id="rId6" Type="http://schemas.openxmlformats.org/officeDocument/2006/relationships/image" Target="../media/image25.png"/><Relationship Id="rId5" Type="http://schemas.openxmlformats.org/officeDocument/2006/relationships/image" Target="../media/image16.png"/><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1.xml"/><Relationship Id="rId4" Type="http://schemas.openxmlformats.org/officeDocument/2006/relationships/image" Target="../media/image19.png"/></Relationships>
</file>

<file path=ppt/slides/_rels/slide15.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1.xml"/><Relationship Id="rId5" Type="http://schemas.openxmlformats.org/officeDocument/2006/relationships/image" Target="../media/image16.png"/><Relationship Id="rId4" Type="http://schemas.openxmlformats.org/officeDocument/2006/relationships/image" Target="../media/image15.png"/></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8.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8.png"/><Relationship Id="rId1" Type="http://schemas.openxmlformats.org/officeDocument/2006/relationships/slideLayout" Target="../slideLayouts/slideLayout1.xml"/><Relationship Id="rId5" Type="http://schemas.openxmlformats.org/officeDocument/2006/relationships/image" Target="../media/image16.png"/><Relationship Id="rId4" Type="http://schemas.openxmlformats.org/officeDocument/2006/relationships/image" Target="../media/image15.png"/></Relationships>
</file>

<file path=ppt/slides/_rels/slide18.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jpg"/><Relationship Id="rId1" Type="http://schemas.openxmlformats.org/officeDocument/2006/relationships/slideLayout" Target="../slideLayouts/slideLayout1.xml"/><Relationship Id="rId6" Type="http://schemas.openxmlformats.org/officeDocument/2006/relationships/image" Target="../media/image33.png"/><Relationship Id="rId5" Type="http://schemas.openxmlformats.org/officeDocument/2006/relationships/image" Target="../media/image32.png"/><Relationship Id="rId4" Type="http://schemas.openxmlformats.org/officeDocument/2006/relationships/image" Target="../media/image3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xml"/><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xml"/><Relationship Id="rId5" Type="http://schemas.openxmlformats.org/officeDocument/2006/relationships/image" Target="../media/image16.png"/><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1.xml"/><Relationship Id="rId4" Type="http://schemas.openxmlformats.org/officeDocument/2006/relationships/image" Target="../media/image19.png"/></Relationships>
</file>

<file path=ppt/slides/_rels/slide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1.xml"/><Relationship Id="rId5" Type="http://schemas.openxmlformats.org/officeDocument/2006/relationships/image" Target="../media/image16.png"/><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0"/>
          <a:ext cx="9163050" cy="6867525"/>
          <a:chOff x="-9525" y="0"/>
          <a:chExt cx="9163050" cy="6867525"/>
        </a:xfrm>
      </p:grpSpPr>
      <p:pic>
        <p:nvPicPr>
          <p:cNvPr id="6" name="Picture 5"/>
          <p:cNvPicPr>
            <a:picLocks noChangeAspect="1"/>
          </p:cNvPicPr>
          <p:nvPr/>
        </p:nvPicPr>
        <p:blipFill>
          <a:blip r:embed="rId2"/>
          <a:stretch>
            <a:fillRect/>
          </a:stretch>
        </p:blipFill>
        <p:spPr>
          <a:xfrm>
            <a:off x="-9525" y="0"/>
            <a:ext cx="9172575" cy="6867525"/>
          </a:xfrm>
          <a:prstGeom prst="rect">
            <a:avLst/>
          </a:prstGeom>
        </p:spPr>
      </p:pic>
      <p:sp>
        <p:nvSpPr>
          <p:cNvPr id="2" name="TextBox 1"/>
          <p:cNvSpPr txBox="1"/>
          <p:nvPr/>
        </p:nvSpPr>
        <p:spPr>
          <a:xfrm>
            <a:off x="360045" y="1800035"/>
            <a:ext cx="8424005" cy="503968"/>
          </a:xfrm>
          <a:prstGeom prst="rect">
            <a:avLst/>
          </a:prstGeom>
          <a:noFill/>
        </p:spPr>
        <p:txBody>
          <a:bodyPr lIns="91440" tIns="45720" rIns="91440" bIns="45720" rtlCol="0" anchor="ctr">
            <a:spAutoFit/>
          </a:bodyPr>
          <a:lstStyle/>
          <a:p>
            <a:pPr marL="0" marR="0" lvl="0" indent="0" algn="l" fontAlgn="ctr">
              <a:lnSpc>
                <a:spcPct val="100000"/>
              </a:lnSpc>
            </a:pPr>
            <a:r>
              <a:rPr lang="en-US" sz="3400" b="1" u="none" spc="0">
                <a:solidFill>
                  <a:srgbClr val="FFFFFF">
                    <a:alpha val="100000"/>
                  </a:srgbClr>
                </a:solidFill>
                <a:latin typeface="open sans"/>
              </a:rPr>
              <a:t>LEADERSHIP SURVEY GROUP REPORT</a:t>
            </a:r>
          </a:p>
        </p:txBody>
      </p:sp>
      <p:sp>
        <p:nvSpPr>
          <p:cNvPr id="3" name="TextBox 2"/>
          <p:cNvSpPr txBox="1"/>
          <p:nvPr/>
        </p:nvSpPr>
        <p:spPr>
          <a:xfrm>
            <a:off x="360045" y="2448020"/>
            <a:ext cx="8424005" cy="503968"/>
          </a:xfrm>
          <a:prstGeom prst="rect">
            <a:avLst/>
          </a:prstGeom>
          <a:noFill/>
        </p:spPr>
        <p:txBody>
          <a:bodyPr lIns="91440" tIns="45720" rIns="91440" bIns="45720" rtlCol="0" anchor="ctr">
            <a:spAutoFit/>
          </a:bodyPr>
          <a:lstStyle/>
          <a:p>
            <a:pPr marL="0" marR="0" lvl="0" indent="0" algn="l" fontAlgn="ctr">
              <a:lnSpc>
                <a:spcPct val="100000"/>
              </a:lnSpc>
            </a:pPr>
            <a:r>
              <a:rPr lang="en-US" sz="2800" b="1" u="none" spc="0">
                <a:solidFill>
                  <a:srgbClr val="FFFFFF">
                    <a:alpha val="100000"/>
                  </a:srgbClr>
                </a:solidFill>
                <a:latin typeface="open sans"/>
              </a:rPr>
              <a:t>Sample Leadership Group</a:t>
            </a:r>
          </a:p>
        </p:txBody>
      </p:sp>
      <p:sp>
        <p:nvSpPr>
          <p:cNvPr id="4" name="TextBox 3"/>
          <p:cNvSpPr txBox="1"/>
          <p:nvPr/>
        </p:nvSpPr>
        <p:spPr>
          <a:xfrm>
            <a:off x="360045" y="3402533"/>
            <a:ext cx="8424005" cy="430887"/>
          </a:xfrm>
          <a:prstGeom prst="rect">
            <a:avLst/>
          </a:prstGeom>
          <a:noFill/>
        </p:spPr>
        <p:txBody>
          <a:bodyPr lIns="91440" tIns="45720" rIns="91440" bIns="45720" rtlCol="0" anchor="ctr">
            <a:spAutoFit/>
          </a:bodyPr>
          <a:lstStyle/>
          <a:p>
            <a:pPr marL="0" marR="0" lvl="0" indent="0" algn="l" fontAlgn="ctr">
              <a:lnSpc>
                <a:spcPct val="100000"/>
              </a:lnSpc>
            </a:pPr>
            <a:r>
              <a:rPr lang="en-US" sz="2200" u="none" spc="0" dirty="0">
                <a:solidFill>
                  <a:srgbClr val="FFFFFF">
                    <a:alpha val="100000"/>
                  </a:srgbClr>
                </a:solidFill>
                <a:latin typeface="open sans"/>
              </a:rPr>
              <a:t> 9 July 2023</a:t>
            </a:r>
          </a:p>
        </p:txBody>
      </p:sp>
      <p:pic>
        <p:nvPicPr>
          <p:cNvPr id="5" name="Picture 4"/>
          <p:cNvPicPr>
            <a:picLocks noChangeAspect="1"/>
          </p:cNvPicPr>
          <p:nvPr/>
        </p:nvPicPr>
        <p:blipFill>
          <a:blip r:embed="rId3"/>
          <a:stretch>
            <a:fillRect/>
          </a:stretch>
        </p:blipFill>
        <p:spPr>
          <a:xfrm>
            <a:off x="360045" y="5039963"/>
            <a:ext cx="3248025" cy="85020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360045" y="216027"/>
          <a:ext cx="8799195" cy="5472017"/>
          <a:chOff x="360045" y="216027"/>
          <a:chExt cx="8799195" cy="5472017"/>
        </a:xfrm>
      </p:grpSpPr>
      <p:pic>
        <p:nvPicPr>
          <p:cNvPr id="7" name="Picture 6"/>
          <p:cNvPicPr>
            <a:picLocks noChangeAspect="1"/>
          </p:cNvPicPr>
          <p:nvPr/>
        </p:nvPicPr>
        <p:blipFill>
          <a:blip r:embed="rId2"/>
          <a:stretch>
            <a:fillRect/>
          </a:stretch>
        </p:blipFill>
        <p:spPr>
          <a:xfrm>
            <a:off x="360045" y="216027"/>
            <a:ext cx="323850" cy="324041"/>
          </a:xfrm>
          <a:prstGeom prst="rect">
            <a:avLst/>
          </a:prstGeom>
        </p:spPr>
      </p:pic>
      <p:sp>
        <p:nvSpPr>
          <p:cNvPr id="2" name="TextBox 1"/>
          <p:cNvSpPr txBox="1"/>
          <p:nvPr/>
        </p:nvSpPr>
        <p:spPr>
          <a:xfrm>
            <a:off x="719995" y="216027"/>
            <a:ext cx="8063960" cy="324041"/>
          </a:xfrm>
          <a:prstGeom prst="rect">
            <a:avLst/>
          </a:prstGeom>
          <a:noFill/>
        </p:spPr>
        <p:txBody>
          <a:bodyPr lIns="91440" tIns="45720" rIns="91440" bIns="45720" rtlCol="0" anchor="ctr">
            <a:spAutoFit/>
          </a:bodyPr>
          <a:lstStyle/>
          <a:p>
            <a:pPr marL="0" marR="0" lvl="0" indent="0" algn="l" fontAlgn="ctr">
              <a:lnSpc>
                <a:spcPct val="100000"/>
              </a:lnSpc>
            </a:pPr>
            <a:r>
              <a:rPr lang="en-US" sz="2200" u="none" spc="0">
                <a:solidFill>
                  <a:srgbClr val="009EE3">
                    <a:alpha val="100000"/>
                  </a:srgbClr>
                </a:solidFill>
                <a:latin typeface="Open Sans"/>
              </a:rPr>
              <a:t>AUTHENTICITY</a:t>
            </a:r>
          </a:p>
        </p:txBody>
      </p:sp>
      <p:pic>
        <p:nvPicPr>
          <p:cNvPr id="3" name="Picture 2"/>
          <p:cNvPicPr>
            <a:picLocks noChangeAspect="1"/>
          </p:cNvPicPr>
          <p:nvPr/>
        </p:nvPicPr>
        <p:blipFill>
          <a:blip r:embed="rId3"/>
          <a:stretch>
            <a:fillRect/>
          </a:stretch>
        </p:blipFill>
        <p:spPr>
          <a:xfrm>
            <a:off x="360045" y="719995"/>
            <a:ext cx="8439150" cy="1193387"/>
          </a:xfrm>
          <a:prstGeom prst="rect">
            <a:avLst/>
          </a:prstGeom>
        </p:spPr>
      </p:pic>
      <p:graphicFrame>
        <p:nvGraphicFramePr>
          <p:cNvPr id="4" name="Table 3"/>
          <p:cNvGraphicFramePr>
            <a:graphicFrameLocks noGrp="1"/>
          </p:cNvGraphicFramePr>
          <p:nvPr/>
        </p:nvGraphicFramePr>
        <p:xfrm>
          <a:off x="1143000" y="2095500"/>
          <a:ext cx="0" cy="0"/>
        </p:xfrm>
        <a:graphic>
          <a:graphicData uri="http://schemas.openxmlformats.org/drawingml/2006/table">
            <a:tbl>
              <a:tblPr firstRow="1" bandRow="1"/>
              <a:tblGrid>
                <a:gridCol w="1143000">
                  <a:extLst>
                    <a:ext uri="{9D8B030D-6E8A-4147-A177-3AD203B41FA5}">
                      <a16:colId xmlns:a16="http://schemas.microsoft.com/office/drawing/2014/main" val="20000"/>
                    </a:ext>
                  </a:extLst>
                </a:gridCol>
                <a:gridCol w="1714500">
                  <a:extLst>
                    <a:ext uri="{9D8B030D-6E8A-4147-A177-3AD203B41FA5}">
                      <a16:colId xmlns:a16="http://schemas.microsoft.com/office/drawing/2014/main" val="20001"/>
                    </a:ext>
                  </a:extLst>
                </a:gridCol>
                <a:gridCol w="17145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tblGrid>
              <a:tr h="47625">
                <a:tc>
                  <a:txBody>
                    <a:bodyPr/>
                    <a:lstStyle/>
                    <a:p>
                      <a:pPr marL="0" marR="0" lvl="0" indent="0" algn="ctr" fontAlgn="ctr">
                        <a:lnSpc>
                          <a:spcPct val="100000"/>
                        </a:lnSpc>
                      </a:pPr>
                      <a:r>
                        <a:rPr lang="en-US" sz="1100" b="1" u="none" spc="0">
                          <a:solidFill>
                            <a:srgbClr val="FFFFFF">
                              <a:alpha val="100000"/>
                            </a:srgbClr>
                          </a:solidFill>
                          <a:latin typeface="open sans"/>
                        </a:rPr>
                        <a:t>Benchmarks</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009FE3">
                        <a:alpha val="100000"/>
                      </a:srgbClr>
                    </a:solidFill>
                  </a:tcPr>
                </a:tc>
                <a:tc>
                  <a:txBody>
                    <a:bodyPr/>
                    <a:lstStyle/>
                    <a:p>
                      <a:pPr marL="0" marR="0" lvl="0" indent="0" algn="ctr" fontAlgn="ctr">
                        <a:lnSpc>
                          <a:spcPct val="100000"/>
                        </a:lnSpc>
                      </a:pPr>
                      <a:r>
                        <a:rPr lang="en-US" sz="900" u="none" spc="0">
                          <a:solidFill>
                            <a:srgbClr val="000000">
                              <a:alpha val="100000"/>
                            </a:srgbClr>
                          </a:solidFill>
                          <a:latin typeface="open sans"/>
                        </a:rPr>
                        <a:t>Average Demonstration: </a:t>
                      </a:r>
                      <a:r>
                        <a:rPr lang="en-US" sz="900" b="1" u="none" spc="0">
                          <a:solidFill>
                            <a:srgbClr val="000000">
                              <a:alpha val="100000"/>
                            </a:srgbClr>
                          </a:solidFill>
                          <a:latin typeface="open sans"/>
                        </a:rPr>
                        <a:t>64</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Standard Deviation: </a:t>
                      </a:r>
                      <a:r>
                        <a:rPr lang="en-US" sz="900" b="1" u="none" spc="0">
                          <a:solidFill>
                            <a:srgbClr val="000000">
                              <a:alpha val="100000"/>
                            </a:srgbClr>
                          </a:solidFill>
                          <a:latin typeface="open sans"/>
                        </a:rPr>
                        <a:t>20</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Minimum: </a:t>
                      </a:r>
                      <a:r>
                        <a:rPr lang="en-US" sz="900" b="1" u="none" spc="0">
                          <a:solidFill>
                            <a:srgbClr val="000000">
                              <a:alpha val="100000"/>
                            </a:srgbClr>
                          </a:solidFill>
                          <a:latin typeface="open sans"/>
                        </a:rPr>
                        <a:t>38</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Maximum: </a:t>
                      </a:r>
                      <a:r>
                        <a:rPr lang="en-US" sz="900" b="1" u="none" spc="0">
                          <a:solidFill>
                            <a:srgbClr val="000000">
                              <a:alpha val="100000"/>
                            </a:srgbClr>
                          </a:solidFill>
                          <a:latin typeface="open sans"/>
                        </a:rPr>
                        <a:t>97</a:t>
                      </a:r>
                    </a:p>
                  </a:txBody>
                  <a:tcPr marL="0" marR="0" marT="0" marB="0" anchor="ctr">
                    <a:lnL w="0" cap="flat" cmpd="sng" algn="ctr">
                      <a:solidFill>
                        <a:srgbClr val="000000">
                          <a:alpha val="100000"/>
                        </a:srgbClr>
                      </a:solidFill>
                      <a:prstDash val="solid"/>
                      <a:round/>
                      <a:headEnd type="none" w="med" len="med"/>
                      <a:tailEnd type="none" w="med" len="med"/>
                    </a:lnL>
                    <a:lnR w="9525" cap="flat" cmpd="sng" algn="ctr">
                      <a:solidFill>
                        <a:srgbClr val="009FE3">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extLst>
                  <a:ext uri="{0D108BD9-81ED-4DB2-BD59-A6C34878D82A}">
                    <a16:rowId xmlns:a16="http://schemas.microsoft.com/office/drawing/2014/main" val="10000"/>
                  </a:ext>
                </a:extLst>
              </a:tr>
            </a:tbl>
          </a:graphicData>
        </a:graphic>
      </p:graphicFrame>
      <p:pic>
        <p:nvPicPr>
          <p:cNvPr id="5" name="Picture 4"/>
          <p:cNvPicPr>
            <a:picLocks noChangeAspect="1"/>
          </p:cNvPicPr>
          <p:nvPr/>
        </p:nvPicPr>
        <p:blipFill>
          <a:blip r:embed="rId4"/>
          <a:stretch>
            <a:fillRect/>
          </a:stretch>
        </p:blipFill>
        <p:spPr>
          <a:xfrm>
            <a:off x="1187958" y="3491960"/>
            <a:ext cx="7134225" cy="1496854"/>
          </a:xfrm>
          <a:prstGeom prst="rect">
            <a:avLst/>
          </a:prstGeom>
        </p:spPr>
      </p:pic>
      <p:sp>
        <p:nvSpPr>
          <p:cNvPr id="6" name="TextBox 5"/>
          <p:cNvSpPr txBox="1"/>
          <p:nvPr/>
        </p:nvSpPr>
        <p:spPr>
          <a:xfrm>
            <a:off x="360045" y="5291995"/>
            <a:ext cx="8424005"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b="1" u="none" spc="0">
                <a:solidFill>
                  <a:srgbClr val="4D4D4D">
                    <a:alpha val="100000"/>
                  </a:srgbClr>
                </a:solidFill>
                <a:latin typeface="Open Sans"/>
              </a:rPr>
              <a:t>Percentage of the group that are high, average and low in Authenticity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350520" y="216027"/>
          <a:ext cx="8799195" cy="6629400"/>
          <a:chOff x="350520" y="216027"/>
          <a:chExt cx="8799195" cy="6629400"/>
        </a:xfrm>
      </p:grpSpPr>
      <p:pic>
        <p:nvPicPr>
          <p:cNvPr id="64" name="Picture 63"/>
          <p:cNvPicPr>
            <a:picLocks noChangeAspect="1"/>
          </p:cNvPicPr>
          <p:nvPr/>
        </p:nvPicPr>
        <p:blipFill>
          <a:blip r:embed="rId2"/>
          <a:stretch>
            <a:fillRect/>
          </a:stretch>
        </p:blipFill>
        <p:spPr>
          <a:xfrm>
            <a:off x="360045" y="216027"/>
            <a:ext cx="323850" cy="324041"/>
          </a:xfrm>
          <a:prstGeom prst="rect">
            <a:avLst/>
          </a:prstGeom>
        </p:spPr>
      </p:pic>
      <p:sp>
        <p:nvSpPr>
          <p:cNvPr id="2" name="TextBox 1"/>
          <p:cNvSpPr txBox="1"/>
          <p:nvPr/>
        </p:nvSpPr>
        <p:spPr>
          <a:xfrm>
            <a:off x="719995" y="216027"/>
            <a:ext cx="8063960" cy="324041"/>
          </a:xfrm>
          <a:prstGeom prst="rect">
            <a:avLst/>
          </a:prstGeom>
          <a:noFill/>
        </p:spPr>
        <p:txBody>
          <a:bodyPr lIns="91440" tIns="45720" rIns="91440" bIns="45720" rtlCol="0" anchor="ctr">
            <a:spAutoFit/>
          </a:bodyPr>
          <a:lstStyle/>
          <a:p>
            <a:pPr marL="0" marR="0" lvl="0" indent="0" algn="l" fontAlgn="ctr">
              <a:lnSpc>
                <a:spcPct val="100000"/>
              </a:lnSpc>
            </a:pPr>
            <a:r>
              <a:rPr lang="en-US" sz="2200" u="none" spc="0">
                <a:solidFill>
                  <a:srgbClr val="009EE3">
                    <a:alpha val="100000"/>
                  </a:srgbClr>
                </a:solidFill>
                <a:latin typeface="Open Sans"/>
              </a:rPr>
              <a:t>AUTHENTICITY</a:t>
            </a:r>
          </a:p>
        </p:txBody>
      </p:sp>
      <p:pic>
        <p:nvPicPr>
          <p:cNvPr id="3" name="Picture 2"/>
          <p:cNvPicPr>
            <a:picLocks noChangeAspect="1"/>
          </p:cNvPicPr>
          <p:nvPr/>
        </p:nvPicPr>
        <p:blipFill>
          <a:blip r:embed="rId3"/>
          <a:stretch>
            <a:fillRect/>
          </a:stretch>
        </p:blipFill>
        <p:spPr>
          <a:xfrm>
            <a:off x="360045" y="719995"/>
            <a:ext cx="8439150" cy="1193387"/>
          </a:xfrm>
          <a:prstGeom prst="rect">
            <a:avLst/>
          </a:prstGeom>
        </p:spPr>
      </p:pic>
      <p:graphicFrame>
        <p:nvGraphicFramePr>
          <p:cNvPr id="4" name="Table 3"/>
          <p:cNvGraphicFramePr>
            <a:graphicFrameLocks noGrp="1"/>
          </p:cNvGraphicFramePr>
          <p:nvPr/>
        </p:nvGraphicFramePr>
        <p:xfrm>
          <a:off x="1143000" y="2095500"/>
          <a:ext cx="0" cy="0"/>
        </p:xfrm>
        <a:graphic>
          <a:graphicData uri="http://schemas.openxmlformats.org/drawingml/2006/table">
            <a:tbl>
              <a:tblPr firstRow="1" bandRow="1"/>
              <a:tblGrid>
                <a:gridCol w="1143000">
                  <a:extLst>
                    <a:ext uri="{9D8B030D-6E8A-4147-A177-3AD203B41FA5}">
                      <a16:colId xmlns:a16="http://schemas.microsoft.com/office/drawing/2014/main" val="20000"/>
                    </a:ext>
                  </a:extLst>
                </a:gridCol>
                <a:gridCol w="1714500">
                  <a:extLst>
                    <a:ext uri="{9D8B030D-6E8A-4147-A177-3AD203B41FA5}">
                      <a16:colId xmlns:a16="http://schemas.microsoft.com/office/drawing/2014/main" val="20001"/>
                    </a:ext>
                  </a:extLst>
                </a:gridCol>
                <a:gridCol w="17145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tblGrid>
              <a:tr h="47625">
                <a:tc>
                  <a:txBody>
                    <a:bodyPr/>
                    <a:lstStyle/>
                    <a:p>
                      <a:pPr marL="0" marR="0" lvl="0" indent="0" algn="ctr" fontAlgn="ctr">
                        <a:lnSpc>
                          <a:spcPct val="100000"/>
                        </a:lnSpc>
                      </a:pPr>
                      <a:r>
                        <a:rPr lang="en-US" sz="1100" b="1" u="none" spc="0">
                          <a:solidFill>
                            <a:srgbClr val="FFFFFF">
                              <a:alpha val="100000"/>
                            </a:srgbClr>
                          </a:solidFill>
                          <a:latin typeface="open sans"/>
                        </a:rPr>
                        <a:t>Benchmarks</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009FE3">
                        <a:alpha val="100000"/>
                      </a:srgbClr>
                    </a:solidFill>
                  </a:tcPr>
                </a:tc>
                <a:tc>
                  <a:txBody>
                    <a:bodyPr/>
                    <a:lstStyle/>
                    <a:p>
                      <a:pPr marL="0" marR="0" lvl="0" indent="0" algn="ctr" fontAlgn="ctr">
                        <a:lnSpc>
                          <a:spcPct val="100000"/>
                        </a:lnSpc>
                      </a:pPr>
                      <a:r>
                        <a:rPr lang="en-US" sz="900" u="none" spc="0">
                          <a:solidFill>
                            <a:srgbClr val="000000">
                              <a:alpha val="100000"/>
                            </a:srgbClr>
                          </a:solidFill>
                          <a:latin typeface="open sans"/>
                        </a:rPr>
                        <a:t>Average Demonstration: </a:t>
                      </a:r>
                      <a:r>
                        <a:rPr lang="en-US" sz="900" b="1" u="none" spc="0">
                          <a:solidFill>
                            <a:srgbClr val="000000">
                              <a:alpha val="100000"/>
                            </a:srgbClr>
                          </a:solidFill>
                          <a:latin typeface="open sans"/>
                        </a:rPr>
                        <a:t>64</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Standard Deviation: </a:t>
                      </a:r>
                      <a:r>
                        <a:rPr lang="en-US" sz="900" b="1" u="none" spc="0">
                          <a:solidFill>
                            <a:srgbClr val="000000">
                              <a:alpha val="100000"/>
                            </a:srgbClr>
                          </a:solidFill>
                          <a:latin typeface="open sans"/>
                        </a:rPr>
                        <a:t>20</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Minimum: </a:t>
                      </a:r>
                      <a:r>
                        <a:rPr lang="en-US" sz="900" b="1" u="none" spc="0">
                          <a:solidFill>
                            <a:srgbClr val="000000">
                              <a:alpha val="100000"/>
                            </a:srgbClr>
                          </a:solidFill>
                          <a:latin typeface="open sans"/>
                        </a:rPr>
                        <a:t>38</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Maximum: </a:t>
                      </a:r>
                      <a:r>
                        <a:rPr lang="en-US" sz="900" b="1" u="none" spc="0">
                          <a:solidFill>
                            <a:srgbClr val="000000">
                              <a:alpha val="100000"/>
                            </a:srgbClr>
                          </a:solidFill>
                          <a:latin typeface="open sans"/>
                        </a:rPr>
                        <a:t>97</a:t>
                      </a:r>
                    </a:p>
                  </a:txBody>
                  <a:tcPr marL="0" marR="0" marT="0" marB="0" anchor="ctr">
                    <a:lnL w="0" cap="flat" cmpd="sng" algn="ctr">
                      <a:solidFill>
                        <a:srgbClr val="000000">
                          <a:alpha val="100000"/>
                        </a:srgbClr>
                      </a:solidFill>
                      <a:prstDash val="solid"/>
                      <a:round/>
                      <a:headEnd type="none" w="med" len="med"/>
                      <a:tailEnd type="none" w="med" len="med"/>
                    </a:lnL>
                    <a:lnR w="9525" cap="flat" cmpd="sng" algn="ctr">
                      <a:solidFill>
                        <a:srgbClr val="009FE3">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extLst>
                  <a:ext uri="{0D108BD9-81ED-4DB2-BD59-A6C34878D82A}">
                    <a16:rowId xmlns:a16="http://schemas.microsoft.com/office/drawing/2014/main" val="10000"/>
                  </a:ext>
                </a:extLst>
              </a:tr>
            </a:tbl>
          </a:graphicData>
        </a:graphic>
      </p:graphicFrame>
      <p:pic>
        <p:nvPicPr>
          <p:cNvPr id="5" name="Picture 4"/>
          <p:cNvPicPr>
            <a:picLocks noChangeAspect="1"/>
          </p:cNvPicPr>
          <p:nvPr/>
        </p:nvPicPr>
        <p:blipFill>
          <a:blip r:embed="rId4"/>
          <a:stretch>
            <a:fillRect/>
          </a:stretch>
        </p:blipFill>
        <p:spPr>
          <a:xfrm>
            <a:off x="350520" y="2417445"/>
            <a:ext cx="8448675" cy="323850"/>
          </a:xfrm>
          <a:prstGeom prst="rect">
            <a:avLst/>
          </a:prstGeom>
        </p:spPr>
      </p:pic>
      <p:sp>
        <p:nvSpPr>
          <p:cNvPr id="6" name="TextBox 5"/>
          <p:cNvSpPr txBox="1"/>
          <p:nvPr/>
        </p:nvSpPr>
        <p:spPr>
          <a:xfrm>
            <a:off x="431959" y="2498408"/>
            <a:ext cx="8351996"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Question</a:t>
            </a:r>
          </a:p>
        </p:txBody>
      </p:sp>
      <p:sp>
        <p:nvSpPr>
          <p:cNvPr id="7" name="TextBox 6"/>
          <p:cNvSpPr txBox="1"/>
          <p:nvPr/>
        </p:nvSpPr>
        <p:spPr>
          <a:xfrm>
            <a:off x="6834283" y="2498408"/>
            <a:ext cx="1949768"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  I</a:t>
            </a:r>
          </a:p>
        </p:txBody>
      </p:sp>
      <p:sp>
        <p:nvSpPr>
          <p:cNvPr id="8" name="TextBox 7"/>
          <p:cNvSpPr txBox="1"/>
          <p:nvPr/>
        </p:nvSpPr>
        <p:spPr>
          <a:xfrm>
            <a:off x="7339679" y="2498408"/>
            <a:ext cx="1444276"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  D</a:t>
            </a:r>
          </a:p>
        </p:txBody>
      </p:sp>
      <p:sp>
        <p:nvSpPr>
          <p:cNvPr id="9" name="TextBox 8"/>
          <p:cNvSpPr txBox="1"/>
          <p:nvPr/>
        </p:nvSpPr>
        <p:spPr>
          <a:xfrm>
            <a:off x="7845076" y="2498408"/>
            <a:ext cx="938879"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  d</a:t>
            </a:r>
          </a:p>
        </p:txBody>
      </p:sp>
      <p:sp>
        <p:nvSpPr>
          <p:cNvPr id="10" name="TextBox 9"/>
          <p:cNvSpPr txBox="1"/>
          <p:nvPr/>
        </p:nvSpPr>
        <p:spPr>
          <a:xfrm>
            <a:off x="8350568" y="2498408"/>
            <a:ext cx="433483"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BM</a:t>
            </a:r>
          </a:p>
        </p:txBody>
      </p:sp>
      <p:cxnSp>
        <p:nvCxnSpPr>
          <p:cNvPr id="11" name="Straight Connector 10"/>
          <p:cNvCxnSpPr/>
          <p:nvPr/>
        </p:nvCxnSpPr>
        <p:spPr>
          <a:xfrm>
            <a:off x="360045" y="2741390"/>
            <a:ext cx="0" cy="3527965"/>
          </a:xfrm>
          <a:prstGeom prst="line">
            <a:avLst/>
          </a:prstGeom>
          <a:ln w="12700" cap="flat" cmpd="sng" algn="ctr">
            <a:solidFill>
              <a:srgbClr val="009EE3">
                <a:alpha val="100000"/>
              </a:srgbClr>
            </a:solidFill>
            <a:prstDash val="solid"/>
            <a:round/>
            <a:headEnd type="none" w="med" len="med"/>
            <a:tailEnd type="none" w="med" len="med"/>
          </a:ln>
        </p:spPr>
      </p:cxnSp>
      <p:cxnSp>
        <p:nvCxnSpPr>
          <p:cNvPr id="12" name="Straight Connector 11"/>
          <p:cNvCxnSpPr/>
          <p:nvPr/>
        </p:nvCxnSpPr>
        <p:spPr>
          <a:xfrm>
            <a:off x="8783955" y="2741390"/>
            <a:ext cx="0" cy="3527965"/>
          </a:xfrm>
          <a:prstGeom prst="line">
            <a:avLst/>
          </a:prstGeom>
          <a:ln w="12700" cap="flat" cmpd="sng" algn="ctr">
            <a:solidFill>
              <a:srgbClr val="009EE3">
                <a:alpha val="100000"/>
              </a:srgbClr>
            </a:solidFill>
            <a:prstDash val="solid"/>
            <a:round/>
            <a:headEnd type="none" w="med" len="med"/>
            <a:tailEnd type="none" w="med" len="med"/>
          </a:ln>
        </p:spPr>
      </p:cxnSp>
      <p:cxnSp>
        <p:nvCxnSpPr>
          <p:cNvPr id="13" name="Straight Connector 12"/>
          <p:cNvCxnSpPr/>
          <p:nvPr/>
        </p:nvCxnSpPr>
        <p:spPr>
          <a:xfrm>
            <a:off x="360045" y="6269355"/>
            <a:ext cx="8423910" cy="0"/>
          </a:xfrm>
          <a:prstGeom prst="line">
            <a:avLst/>
          </a:prstGeom>
          <a:ln w="12700" cap="flat" cmpd="sng" algn="ctr">
            <a:solidFill>
              <a:srgbClr val="009EE3">
                <a:alpha val="100000"/>
              </a:srgbClr>
            </a:solidFill>
            <a:prstDash val="solid"/>
            <a:round/>
            <a:headEnd type="none" w="med" len="med"/>
            <a:tailEnd type="none" w="med" len="med"/>
          </a:ln>
        </p:spPr>
      </p:cxnSp>
      <p:sp>
        <p:nvSpPr>
          <p:cNvPr id="14" name="TextBox 13"/>
          <p:cNvSpPr txBox="1"/>
          <p:nvPr/>
        </p:nvSpPr>
        <p:spPr>
          <a:xfrm>
            <a:off x="467963" y="2909411"/>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1.</a:t>
            </a:r>
          </a:p>
        </p:txBody>
      </p:sp>
      <p:sp>
        <p:nvSpPr>
          <p:cNvPr id="15" name="TextBox 14"/>
          <p:cNvSpPr txBox="1"/>
          <p:nvPr/>
        </p:nvSpPr>
        <p:spPr>
          <a:xfrm>
            <a:off x="611981" y="2909411"/>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Is open about their thoughts, feelings and opinions.</a:t>
            </a:r>
          </a:p>
        </p:txBody>
      </p:sp>
      <p:sp>
        <p:nvSpPr>
          <p:cNvPr id="16" name="TextBox 15"/>
          <p:cNvSpPr txBox="1"/>
          <p:nvPr/>
        </p:nvSpPr>
        <p:spPr>
          <a:xfrm>
            <a:off x="6803993" y="2909411"/>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4.0</a:t>
            </a:r>
          </a:p>
        </p:txBody>
      </p:sp>
      <p:sp>
        <p:nvSpPr>
          <p:cNvPr id="17" name="TextBox 16"/>
          <p:cNvSpPr txBox="1"/>
          <p:nvPr/>
        </p:nvSpPr>
        <p:spPr>
          <a:xfrm>
            <a:off x="7343966" y="290941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4.0</a:t>
            </a:r>
          </a:p>
        </p:txBody>
      </p:sp>
      <p:pic>
        <p:nvPicPr>
          <p:cNvPr id="18" name="Picture 17"/>
          <p:cNvPicPr>
            <a:picLocks noChangeAspect="1"/>
          </p:cNvPicPr>
          <p:nvPr/>
        </p:nvPicPr>
        <p:blipFill>
          <a:blip r:embed="rId5"/>
          <a:stretch>
            <a:fillRect/>
          </a:stretch>
        </p:blipFill>
        <p:spPr>
          <a:xfrm>
            <a:off x="7919942" y="2849404"/>
            <a:ext cx="285750" cy="285750"/>
          </a:xfrm>
          <a:prstGeom prst="rect">
            <a:avLst/>
          </a:prstGeom>
        </p:spPr>
      </p:pic>
      <p:sp>
        <p:nvSpPr>
          <p:cNvPr id="19" name="TextBox 18"/>
          <p:cNvSpPr txBox="1"/>
          <p:nvPr/>
        </p:nvSpPr>
        <p:spPr>
          <a:xfrm>
            <a:off x="7848029" y="290941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FFFFFF">
                    <a:alpha val="100000"/>
                  </a:srgbClr>
                </a:solidFill>
                <a:latin typeface="dejavusans"/>
              </a:rPr>
              <a:t>✓</a:t>
            </a:r>
          </a:p>
        </p:txBody>
      </p:sp>
      <p:sp>
        <p:nvSpPr>
          <p:cNvPr id="20" name="TextBox 19"/>
          <p:cNvSpPr txBox="1"/>
          <p:nvPr/>
        </p:nvSpPr>
        <p:spPr>
          <a:xfrm>
            <a:off x="8279987" y="2891409"/>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21" name="TextBox 20"/>
          <p:cNvSpPr txBox="1"/>
          <p:nvPr/>
        </p:nvSpPr>
        <p:spPr>
          <a:xfrm>
            <a:off x="467963" y="3413379"/>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2.</a:t>
            </a:r>
          </a:p>
        </p:txBody>
      </p:sp>
      <p:sp>
        <p:nvSpPr>
          <p:cNvPr id="22" name="TextBox 21"/>
          <p:cNvSpPr txBox="1"/>
          <p:nvPr/>
        </p:nvSpPr>
        <p:spPr>
          <a:xfrm>
            <a:off x="611981" y="3413379"/>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Expresses thoughts and feelings in a way that is sensitive to those of others.</a:t>
            </a:r>
          </a:p>
        </p:txBody>
      </p:sp>
      <p:sp>
        <p:nvSpPr>
          <p:cNvPr id="23" name="TextBox 22"/>
          <p:cNvSpPr txBox="1"/>
          <p:nvPr/>
        </p:nvSpPr>
        <p:spPr>
          <a:xfrm>
            <a:off x="6803993" y="3413379"/>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4.1</a:t>
            </a:r>
          </a:p>
        </p:txBody>
      </p:sp>
      <p:sp>
        <p:nvSpPr>
          <p:cNvPr id="24" name="TextBox 23"/>
          <p:cNvSpPr txBox="1"/>
          <p:nvPr/>
        </p:nvSpPr>
        <p:spPr>
          <a:xfrm>
            <a:off x="7343966" y="3413379"/>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4.1</a:t>
            </a:r>
          </a:p>
        </p:txBody>
      </p:sp>
      <p:pic>
        <p:nvPicPr>
          <p:cNvPr id="25" name="Picture 24"/>
          <p:cNvPicPr>
            <a:picLocks noChangeAspect="1"/>
          </p:cNvPicPr>
          <p:nvPr/>
        </p:nvPicPr>
        <p:blipFill>
          <a:blip r:embed="rId5"/>
          <a:stretch>
            <a:fillRect/>
          </a:stretch>
        </p:blipFill>
        <p:spPr>
          <a:xfrm>
            <a:off x="7919942" y="3353372"/>
            <a:ext cx="285750" cy="285750"/>
          </a:xfrm>
          <a:prstGeom prst="rect">
            <a:avLst/>
          </a:prstGeom>
        </p:spPr>
      </p:pic>
      <p:sp>
        <p:nvSpPr>
          <p:cNvPr id="26" name="TextBox 25"/>
          <p:cNvSpPr txBox="1"/>
          <p:nvPr/>
        </p:nvSpPr>
        <p:spPr>
          <a:xfrm>
            <a:off x="7848029" y="3413379"/>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FFFFFF">
                    <a:alpha val="100000"/>
                  </a:srgbClr>
                </a:solidFill>
                <a:latin typeface="dejavusans"/>
              </a:rPr>
              <a:t>✓</a:t>
            </a:r>
          </a:p>
        </p:txBody>
      </p:sp>
      <p:sp>
        <p:nvSpPr>
          <p:cNvPr id="27" name="TextBox 26"/>
          <p:cNvSpPr txBox="1"/>
          <p:nvPr/>
        </p:nvSpPr>
        <p:spPr>
          <a:xfrm>
            <a:off x="8279987" y="3395377"/>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28" name="TextBox 27"/>
          <p:cNvSpPr txBox="1"/>
          <p:nvPr/>
        </p:nvSpPr>
        <p:spPr>
          <a:xfrm>
            <a:off x="467963" y="3917442"/>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3.</a:t>
            </a:r>
          </a:p>
        </p:txBody>
      </p:sp>
      <p:sp>
        <p:nvSpPr>
          <p:cNvPr id="29" name="TextBox 28"/>
          <p:cNvSpPr txBox="1"/>
          <p:nvPr/>
        </p:nvSpPr>
        <p:spPr>
          <a:xfrm>
            <a:off x="611981" y="3917442"/>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Facilitates robust, open debate.</a:t>
            </a:r>
          </a:p>
        </p:txBody>
      </p:sp>
      <p:sp>
        <p:nvSpPr>
          <p:cNvPr id="30" name="TextBox 29"/>
          <p:cNvSpPr txBox="1"/>
          <p:nvPr/>
        </p:nvSpPr>
        <p:spPr>
          <a:xfrm>
            <a:off x="6803993" y="3917442"/>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4.2</a:t>
            </a:r>
          </a:p>
        </p:txBody>
      </p:sp>
      <p:sp>
        <p:nvSpPr>
          <p:cNvPr id="31" name="TextBox 30"/>
          <p:cNvSpPr txBox="1"/>
          <p:nvPr/>
        </p:nvSpPr>
        <p:spPr>
          <a:xfrm>
            <a:off x="7343966" y="3917442"/>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4.2</a:t>
            </a:r>
          </a:p>
        </p:txBody>
      </p:sp>
      <p:pic>
        <p:nvPicPr>
          <p:cNvPr id="32" name="Picture 31"/>
          <p:cNvPicPr>
            <a:picLocks noChangeAspect="1"/>
          </p:cNvPicPr>
          <p:nvPr/>
        </p:nvPicPr>
        <p:blipFill>
          <a:blip r:embed="rId5"/>
          <a:stretch>
            <a:fillRect/>
          </a:stretch>
        </p:blipFill>
        <p:spPr>
          <a:xfrm>
            <a:off x="7919942" y="3857339"/>
            <a:ext cx="285750" cy="285750"/>
          </a:xfrm>
          <a:prstGeom prst="rect">
            <a:avLst/>
          </a:prstGeom>
        </p:spPr>
      </p:pic>
      <p:sp>
        <p:nvSpPr>
          <p:cNvPr id="33" name="TextBox 32"/>
          <p:cNvSpPr txBox="1"/>
          <p:nvPr/>
        </p:nvSpPr>
        <p:spPr>
          <a:xfrm>
            <a:off x="7848029" y="3917442"/>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FFFFFF">
                    <a:alpha val="100000"/>
                  </a:srgbClr>
                </a:solidFill>
                <a:latin typeface="dejavusans"/>
              </a:rPr>
              <a:t>✓</a:t>
            </a:r>
          </a:p>
        </p:txBody>
      </p:sp>
      <p:sp>
        <p:nvSpPr>
          <p:cNvPr id="34" name="TextBox 33"/>
          <p:cNvSpPr txBox="1"/>
          <p:nvPr/>
        </p:nvSpPr>
        <p:spPr>
          <a:xfrm>
            <a:off x="8279987" y="3899440"/>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35" name="TextBox 34"/>
          <p:cNvSpPr txBox="1"/>
          <p:nvPr/>
        </p:nvSpPr>
        <p:spPr>
          <a:xfrm>
            <a:off x="467963" y="4421410"/>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4.</a:t>
            </a:r>
          </a:p>
        </p:txBody>
      </p:sp>
      <p:sp>
        <p:nvSpPr>
          <p:cNvPr id="36" name="TextBox 35"/>
          <p:cNvSpPr txBox="1"/>
          <p:nvPr/>
        </p:nvSpPr>
        <p:spPr>
          <a:xfrm>
            <a:off x="611981" y="4421410"/>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Is open and honest about mistakes.</a:t>
            </a:r>
          </a:p>
        </p:txBody>
      </p:sp>
      <p:sp>
        <p:nvSpPr>
          <p:cNvPr id="37" name="TextBox 36"/>
          <p:cNvSpPr txBox="1"/>
          <p:nvPr/>
        </p:nvSpPr>
        <p:spPr>
          <a:xfrm>
            <a:off x="6803993" y="4421410"/>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4.5</a:t>
            </a:r>
          </a:p>
        </p:txBody>
      </p:sp>
      <p:sp>
        <p:nvSpPr>
          <p:cNvPr id="38" name="TextBox 37"/>
          <p:cNvSpPr txBox="1"/>
          <p:nvPr/>
        </p:nvSpPr>
        <p:spPr>
          <a:xfrm>
            <a:off x="7343966" y="4421410"/>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4.2</a:t>
            </a:r>
          </a:p>
        </p:txBody>
      </p:sp>
      <p:pic>
        <p:nvPicPr>
          <p:cNvPr id="39" name="Picture 38"/>
          <p:cNvPicPr>
            <a:picLocks noChangeAspect="1"/>
          </p:cNvPicPr>
          <p:nvPr/>
        </p:nvPicPr>
        <p:blipFill>
          <a:blip r:embed="rId5"/>
          <a:stretch>
            <a:fillRect/>
          </a:stretch>
        </p:blipFill>
        <p:spPr>
          <a:xfrm>
            <a:off x="7919942" y="4361402"/>
            <a:ext cx="285750" cy="285750"/>
          </a:xfrm>
          <a:prstGeom prst="rect">
            <a:avLst/>
          </a:prstGeom>
        </p:spPr>
      </p:pic>
      <p:sp>
        <p:nvSpPr>
          <p:cNvPr id="40" name="TextBox 39"/>
          <p:cNvSpPr txBox="1"/>
          <p:nvPr/>
        </p:nvSpPr>
        <p:spPr>
          <a:xfrm>
            <a:off x="7848029" y="4421410"/>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0.3</a:t>
            </a:r>
          </a:p>
        </p:txBody>
      </p:sp>
      <p:sp>
        <p:nvSpPr>
          <p:cNvPr id="41" name="TextBox 40"/>
          <p:cNvSpPr txBox="1"/>
          <p:nvPr/>
        </p:nvSpPr>
        <p:spPr>
          <a:xfrm>
            <a:off x="8279987" y="4403408"/>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42" name="TextBox 41"/>
          <p:cNvSpPr txBox="1"/>
          <p:nvPr/>
        </p:nvSpPr>
        <p:spPr>
          <a:xfrm>
            <a:off x="467963" y="4925378"/>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5.</a:t>
            </a:r>
          </a:p>
        </p:txBody>
      </p:sp>
      <p:sp>
        <p:nvSpPr>
          <p:cNvPr id="43" name="TextBox 42"/>
          <p:cNvSpPr txBox="1"/>
          <p:nvPr/>
        </p:nvSpPr>
        <p:spPr>
          <a:xfrm>
            <a:off x="611981" y="4925378"/>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Honours commitments and keeps promises.</a:t>
            </a:r>
          </a:p>
        </p:txBody>
      </p:sp>
      <p:sp>
        <p:nvSpPr>
          <p:cNvPr id="44" name="TextBox 43"/>
          <p:cNvSpPr txBox="1"/>
          <p:nvPr/>
        </p:nvSpPr>
        <p:spPr>
          <a:xfrm>
            <a:off x="6803993" y="4925378"/>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4.6</a:t>
            </a:r>
          </a:p>
        </p:txBody>
      </p:sp>
      <p:sp>
        <p:nvSpPr>
          <p:cNvPr id="45" name="TextBox 44"/>
          <p:cNvSpPr txBox="1"/>
          <p:nvPr/>
        </p:nvSpPr>
        <p:spPr>
          <a:xfrm>
            <a:off x="7343966" y="492537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4.6</a:t>
            </a:r>
          </a:p>
        </p:txBody>
      </p:sp>
      <p:pic>
        <p:nvPicPr>
          <p:cNvPr id="46" name="Picture 45"/>
          <p:cNvPicPr>
            <a:picLocks noChangeAspect="1"/>
          </p:cNvPicPr>
          <p:nvPr/>
        </p:nvPicPr>
        <p:blipFill>
          <a:blip r:embed="rId5"/>
          <a:stretch>
            <a:fillRect/>
          </a:stretch>
        </p:blipFill>
        <p:spPr>
          <a:xfrm>
            <a:off x="7919942" y="4865370"/>
            <a:ext cx="285750" cy="285750"/>
          </a:xfrm>
          <a:prstGeom prst="rect">
            <a:avLst/>
          </a:prstGeom>
        </p:spPr>
      </p:pic>
      <p:sp>
        <p:nvSpPr>
          <p:cNvPr id="47" name="TextBox 46"/>
          <p:cNvSpPr txBox="1"/>
          <p:nvPr/>
        </p:nvSpPr>
        <p:spPr>
          <a:xfrm>
            <a:off x="7848029" y="492537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FFFFFF">
                    <a:alpha val="100000"/>
                  </a:srgbClr>
                </a:solidFill>
                <a:latin typeface="dejavusans"/>
              </a:rPr>
              <a:t>✓</a:t>
            </a:r>
          </a:p>
        </p:txBody>
      </p:sp>
      <p:sp>
        <p:nvSpPr>
          <p:cNvPr id="48" name="TextBox 47"/>
          <p:cNvSpPr txBox="1"/>
          <p:nvPr/>
        </p:nvSpPr>
        <p:spPr>
          <a:xfrm>
            <a:off x="8279987" y="4907375"/>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49" name="TextBox 48"/>
          <p:cNvSpPr txBox="1"/>
          <p:nvPr/>
        </p:nvSpPr>
        <p:spPr>
          <a:xfrm>
            <a:off x="467963" y="5429441"/>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6.</a:t>
            </a:r>
          </a:p>
        </p:txBody>
      </p:sp>
      <p:sp>
        <p:nvSpPr>
          <p:cNvPr id="50" name="TextBox 49"/>
          <p:cNvSpPr txBox="1"/>
          <p:nvPr/>
        </p:nvSpPr>
        <p:spPr>
          <a:xfrm>
            <a:off x="611981" y="5429441"/>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Encourages others to put forward their thoughts, feelings and opinions.</a:t>
            </a:r>
          </a:p>
        </p:txBody>
      </p:sp>
      <p:sp>
        <p:nvSpPr>
          <p:cNvPr id="51" name="TextBox 50"/>
          <p:cNvSpPr txBox="1"/>
          <p:nvPr/>
        </p:nvSpPr>
        <p:spPr>
          <a:xfrm>
            <a:off x="6803993" y="5429441"/>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4.0</a:t>
            </a:r>
          </a:p>
        </p:txBody>
      </p:sp>
      <p:sp>
        <p:nvSpPr>
          <p:cNvPr id="52" name="TextBox 51"/>
          <p:cNvSpPr txBox="1"/>
          <p:nvPr/>
        </p:nvSpPr>
        <p:spPr>
          <a:xfrm>
            <a:off x="7343966" y="542944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4.0</a:t>
            </a:r>
          </a:p>
        </p:txBody>
      </p:sp>
      <p:pic>
        <p:nvPicPr>
          <p:cNvPr id="53" name="Picture 52"/>
          <p:cNvPicPr>
            <a:picLocks noChangeAspect="1"/>
          </p:cNvPicPr>
          <p:nvPr/>
        </p:nvPicPr>
        <p:blipFill>
          <a:blip r:embed="rId5"/>
          <a:stretch>
            <a:fillRect/>
          </a:stretch>
        </p:blipFill>
        <p:spPr>
          <a:xfrm>
            <a:off x="7919942" y="5369338"/>
            <a:ext cx="285750" cy="285750"/>
          </a:xfrm>
          <a:prstGeom prst="rect">
            <a:avLst/>
          </a:prstGeom>
        </p:spPr>
      </p:pic>
      <p:sp>
        <p:nvSpPr>
          <p:cNvPr id="54" name="TextBox 53"/>
          <p:cNvSpPr txBox="1"/>
          <p:nvPr/>
        </p:nvSpPr>
        <p:spPr>
          <a:xfrm>
            <a:off x="7848029" y="542944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FFFFFF">
                    <a:alpha val="100000"/>
                  </a:srgbClr>
                </a:solidFill>
                <a:latin typeface="dejavusans"/>
              </a:rPr>
              <a:t>✓</a:t>
            </a:r>
          </a:p>
        </p:txBody>
      </p:sp>
      <p:sp>
        <p:nvSpPr>
          <p:cNvPr id="55" name="TextBox 54"/>
          <p:cNvSpPr txBox="1"/>
          <p:nvPr/>
        </p:nvSpPr>
        <p:spPr>
          <a:xfrm>
            <a:off x="8279987" y="5411438"/>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56" name="TextBox 55"/>
          <p:cNvSpPr txBox="1"/>
          <p:nvPr/>
        </p:nvSpPr>
        <p:spPr>
          <a:xfrm>
            <a:off x="467963" y="5933408"/>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7.</a:t>
            </a:r>
          </a:p>
        </p:txBody>
      </p:sp>
      <p:sp>
        <p:nvSpPr>
          <p:cNvPr id="57" name="TextBox 56"/>
          <p:cNvSpPr txBox="1"/>
          <p:nvPr/>
        </p:nvSpPr>
        <p:spPr>
          <a:xfrm>
            <a:off x="611981" y="5933408"/>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Responds effectively when challenged.</a:t>
            </a:r>
          </a:p>
        </p:txBody>
      </p:sp>
      <p:sp>
        <p:nvSpPr>
          <p:cNvPr id="58" name="TextBox 57"/>
          <p:cNvSpPr txBox="1"/>
          <p:nvPr/>
        </p:nvSpPr>
        <p:spPr>
          <a:xfrm>
            <a:off x="6803993" y="5933408"/>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4.3</a:t>
            </a:r>
          </a:p>
        </p:txBody>
      </p:sp>
      <p:sp>
        <p:nvSpPr>
          <p:cNvPr id="59" name="TextBox 58"/>
          <p:cNvSpPr txBox="1"/>
          <p:nvPr/>
        </p:nvSpPr>
        <p:spPr>
          <a:xfrm>
            <a:off x="7343966" y="593340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4.1</a:t>
            </a:r>
          </a:p>
        </p:txBody>
      </p:sp>
      <p:pic>
        <p:nvPicPr>
          <p:cNvPr id="60" name="Picture 59"/>
          <p:cNvPicPr>
            <a:picLocks noChangeAspect="1"/>
          </p:cNvPicPr>
          <p:nvPr/>
        </p:nvPicPr>
        <p:blipFill>
          <a:blip r:embed="rId5"/>
          <a:stretch>
            <a:fillRect/>
          </a:stretch>
        </p:blipFill>
        <p:spPr>
          <a:xfrm>
            <a:off x="7919942" y="5873401"/>
            <a:ext cx="285750" cy="285750"/>
          </a:xfrm>
          <a:prstGeom prst="rect">
            <a:avLst/>
          </a:prstGeom>
        </p:spPr>
      </p:pic>
      <p:sp>
        <p:nvSpPr>
          <p:cNvPr id="61" name="TextBox 60"/>
          <p:cNvSpPr txBox="1"/>
          <p:nvPr/>
        </p:nvSpPr>
        <p:spPr>
          <a:xfrm>
            <a:off x="7848029" y="593340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0.2</a:t>
            </a:r>
          </a:p>
        </p:txBody>
      </p:sp>
      <p:sp>
        <p:nvSpPr>
          <p:cNvPr id="62" name="TextBox 61"/>
          <p:cNvSpPr txBox="1"/>
          <p:nvPr/>
        </p:nvSpPr>
        <p:spPr>
          <a:xfrm>
            <a:off x="8279987" y="5915406"/>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63" name="TextBox 62"/>
          <p:cNvSpPr txBox="1"/>
          <p:nvPr/>
        </p:nvSpPr>
        <p:spPr>
          <a:xfrm>
            <a:off x="360045" y="6449378"/>
            <a:ext cx="8424005"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b="1" u="none" spc="0">
                <a:solidFill>
                  <a:srgbClr val="4D4D4D">
                    <a:alpha val="100000"/>
                  </a:srgbClr>
                </a:solidFill>
                <a:latin typeface="Open Sans"/>
              </a:rPr>
              <a:t>KEY:   I = Level of Importance   D = Level of Demonstration   d = Difference   BM = Benchmark</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360045" y="216027"/>
          <a:ext cx="8799195" cy="5472017"/>
          <a:chOff x="360045" y="216027"/>
          <a:chExt cx="8799195" cy="5472017"/>
        </a:xfrm>
      </p:grpSpPr>
      <p:pic>
        <p:nvPicPr>
          <p:cNvPr id="7" name="Picture 6"/>
          <p:cNvPicPr>
            <a:picLocks noChangeAspect="1"/>
          </p:cNvPicPr>
          <p:nvPr/>
        </p:nvPicPr>
        <p:blipFill>
          <a:blip r:embed="rId2"/>
          <a:stretch>
            <a:fillRect/>
          </a:stretch>
        </p:blipFill>
        <p:spPr>
          <a:xfrm>
            <a:off x="360045" y="216027"/>
            <a:ext cx="323850" cy="324041"/>
          </a:xfrm>
          <a:prstGeom prst="rect">
            <a:avLst/>
          </a:prstGeom>
        </p:spPr>
      </p:pic>
      <p:sp>
        <p:nvSpPr>
          <p:cNvPr id="2" name="TextBox 1"/>
          <p:cNvSpPr txBox="1"/>
          <p:nvPr/>
        </p:nvSpPr>
        <p:spPr>
          <a:xfrm>
            <a:off x="719995" y="216027"/>
            <a:ext cx="8063960" cy="324041"/>
          </a:xfrm>
          <a:prstGeom prst="rect">
            <a:avLst/>
          </a:prstGeom>
          <a:noFill/>
        </p:spPr>
        <p:txBody>
          <a:bodyPr lIns="91440" tIns="45720" rIns="91440" bIns="45720" rtlCol="0" anchor="ctr">
            <a:spAutoFit/>
          </a:bodyPr>
          <a:lstStyle/>
          <a:p>
            <a:pPr marL="0" marR="0" lvl="0" indent="0" algn="l" fontAlgn="ctr">
              <a:lnSpc>
                <a:spcPct val="100000"/>
              </a:lnSpc>
            </a:pPr>
            <a:r>
              <a:rPr lang="en-US" sz="2200" u="none" spc="0">
                <a:solidFill>
                  <a:srgbClr val="009EE3">
                    <a:alpha val="100000"/>
                  </a:srgbClr>
                </a:solidFill>
                <a:latin typeface="Open Sans"/>
              </a:rPr>
              <a:t>EMOTIONAL REASONING</a:t>
            </a:r>
          </a:p>
        </p:txBody>
      </p:sp>
      <p:pic>
        <p:nvPicPr>
          <p:cNvPr id="3" name="Picture 2"/>
          <p:cNvPicPr>
            <a:picLocks noChangeAspect="1"/>
          </p:cNvPicPr>
          <p:nvPr/>
        </p:nvPicPr>
        <p:blipFill>
          <a:blip r:embed="rId3"/>
          <a:stretch>
            <a:fillRect/>
          </a:stretch>
        </p:blipFill>
        <p:spPr>
          <a:xfrm>
            <a:off x="360045" y="719995"/>
            <a:ext cx="8439150" cy="1193387"/>
          </a:xfrm>
          <a:prstGeom prst="rect">
            <a:avLst/>
          </a:prstGeom>
        </p:spPr>
      </p:pic>
      <p:graphicFrame>
        <p:nvGraphicFramePr>
          <p:cNvPr id="4" name="Table 3"/>
          <p:cNvGraphicFramePr>
            <a:graphicFrameLocks noGrp="1"/>
          </p:cNvGraphicFramePr>
          <p:nvPr/>
        </p:nvGraphicFramePr>
        <p:xfrm>
          <a:off x="1143000" y="2095500"/>
          <a:ext cx="0" cy="0"/>
        </p:xfrm>
        <a:graphic>
          <a:graphicData uri="http://schemas.openxmlformats.org/drawingml/2006/table">
            <a:tbl>
              <a:tblPr firstRow="1" bandRow="1"/>
              <a:tblGrid>
                <a:gridCol w="1143000">
                  <a:extLst>
                    <a:ext uri="{9D8B030D-6E8A-4147-A177-3AD203B41FA5}">
                      <a16:colId xmlns:a16="http://schemas.microsoft.com/office/drawing/2014/main" val="20000"/>
                    </a:ext>
                  </a:extLst>
                </a:gridCol>
                <a:gridCol w="1714500">
                  <a:extLst>
                    <a:ext uri="{9D8B030D-6E8A-4147-A177-3AD203B41FA5}">
                      <a16:colId xmlns:a16="http://schemas.microsoft.com/office/drawing/2014/main" val="20001"/>
                    </a:ext>
                  </a:extLst>
                </a:gridCol>
                <a:gridCol w="17145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tblGrid>
              <a:tr h="47625">
                <a:tc>
                  <a:txBody>
                    <a:bodyPr/>
                    <a:lstStyle/>
                    <a:p>
                      <a:pPr marL="0" marR="0" lvl="0" indent="0" algn="ctr" fontAlgn="ctr">
                        <a:lnSpc>
                          <a:spcPct val="100000"/>
                        </a:lnSpc>
                      </a:pPr>
                      <a:r>
                        <a:rPr lang="en-US" sz="1100" b="1" u="none" spc="0">
                          <a:solidFill>
                            <a:srgbClr val="FFFFFF">
                              <a:alpha val="100000"/>
                            </a:srgbClr>
                          </a:solidFill>
                          <a:latin typeface="open sans"/>
                        </a:rPr>
                        <a:t>Benchmarks</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009FE3">
                        <a:alpha val="100000"/>
                      </a:srgbClr>
                    </a:solidFill>
                  </a:tcPr>
                </a:tc>
                <a:tc>
                  <a:txBody>
                    <a:bodyPr/>
                    <a:lstStyle/>
                    <a:p>
                      <a:pPr marL="0" marR="0" lvl="0" indent="0" algn="ctr" fontAlgn="ctr">
                        <a:lnSpc>
                          <a:spcPct val="100000"/>
                        </a:lnSpc>
                      </a:pPr>
                      <a:r>
                        <a:rPr lang="en-US" sz="900" u="none" spc="0">
                          <a:solidFill>
                            <a:srgbClr val="000000">
                              <a:alpha val="100000"/>
                            </a:srgbClr>
                          </a:solidFill>
                          <a:latin typeface="open sans"/>
                        </a:rPr>
                        <a:t>Average Demonstration: </a:t>
                      </a:r>
                      <a:r>
                        <a:rPr lang="en-US" sz="900" b="1" u="none" spc="0">
                          <a:solidFill>
                            <a:srgbClr val="000000">
                              <a:alpha val="100000"/>
                            </a:srgbClr>
                          </a:solidFill>
                          <a:latin typeface="open sans"/>
                        </a:rPr>
                        <a:t>57</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Standard Deviation: </a:t>
                      </a:r>
                      <a:r>
                        <a:rPr lang="en-US" sz="900" b="1" u="none" spc="0">
                          <a:solidFill>
                            <a:srgbClr val="000000">
                              <a:alpha val="100000"/>
                            </a:srgbClr>
                          </a:solidFill>
                          <a:latin typeface="open sans"/>
                        </a:rPr>
                        <a:t>24</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Minimum: </a:t>
                      </a:r>
                      <a:r>
                        <a:rPr lang="en-US" sz="900" b="1" u="none" spc="0">
                          <a:solidFill>
                            <a:srgbClr val="000000">
                              <a:alpha val="100000"/>
                            </a:srgbClr>
                          </a:solidFill>
                          <a:latin typeface="open sans"/>
                        </a:rPr>
                        <a:t>17</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Maximum: </a:t>
                      </a:r>
                      <a:r>
                        <a:rPr lang="en-US" sz="900" b="1" u="none" spc="0">
                          <a:solidFill>
                            <a:srgbClr val="000000">
                              <a:alpha val="100000"/>
                            </a:srgbClr>
                          </a:solidFill>
                          <a:latin typeface="open sans"/>
                        </a:rPr>
                        <a:t>93</a:t>
                      </a:r>
                    </a:p>
                  </a:txBody>
                  <a:tcPr marL="0" marR="0" marT="0" marB="0" anchor="ctr">
                    <a:lnL w="0" cap="flat" cmpd="sng" algn="ctr">
                      <a:solidFill>
                        <a:srgbClr val="000000">
                          <a:alpha val="100000"/>
                        </a:srgbClr>
                      </a:solidFill>
                      <a:prstDash val="solid"/>
                      <a:round/>
                      <a:headEnd type="none" w="med" len="med"/>
                      <a:tailEnd type="none" w="med" len="med"/>
                    </a:lnL>
                    <a:lnR w="9525" cap="flat" cmpd="sng" algn="ctr">
                      <a:solidFill>
                        <a:srgbClr val="009FE3">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extLst>
                  <a:ext uri="{0D108BD9-81ED-4DB2-BD59-A6C34878D82A}">
                    <a16:rowId xmlns:a16="http://schemas.microsoft.com/office/drawing/2014/main" val="10000"/>
                  </a:ext>
                </a:extLst>
              </a:tr>
            </a:tbl>
          </a:graphicData>
        </a:graphic>
      </p:graphicFrame>
      <p:pic>
        <p:nvPicPr>
          <p:cNvPr id="5" name="Picture 4"/>
          <p:cNvPicPr>
            <a:picLocks noChangeAspect="1"/>
          </p:cNvPicPr>
          <p:nvPr/>
        </p:nvPicPr>
        <p:blipFill>
          <a:blip r:embed="rId4"/>
          <a:stretch>
            <a:fillRect/>
          </a:stretch>
        </p:blipFill>
        <p:spPr>
          <a:xfrm>
            <a:off x="1187958" y="3491960"/>
            <a:ext cx="7134225" cy="1496854"/>
          </a:xfrm>
          <a:prstGeom prst="rect">
            <a:avLst/>
          </a:prstGeom>
        </p:spPr>
      </p:pic>
      <p:sp>
        <p:nvSpPr>
          <p:cNvPr id="6" name="TextBox 5"/>
          <p:cNvSpPr txBox="1"/>
          <p:nvPr/>
        </p:nvSpPr>
        <p:spPr>
          <a:xfrm>
            <a:off x="360045" y="5291995"/>
            <a:ext cx="8424005"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b="1" u="none" spc="0">
                <a:solidFill>
                  <a:srgbClr val="4D4D4D">
                    <a:alpha val="100000"/>
                  </a:srgbClr>
                </a:solidFill>
                <a:latin typeface="Open Sans"/>
              </a:rPr>
              <a:t>Percentage of the group that are high, average and low in Emotional Reasoning</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350520" y="216027"/>
          <a:ext cx="8799195" cy="6629400"/>
          <a:chOff x="350520" y="216027"/>
          <a:chExt cx="8799195" cy="6629400"/>
        </a:xfrm>
      </p:grpSpPr>
      <p:pic>
        <p:nvPicPr>
          <p:cNvPr id="64" name="Picture 63"/>
          <p:cNvPicPr>
            <a:picLocks noChangeAspect="1"/>
          </p:cNvPicPr>
          <p:nvPr/>
        </p:nvPicPr>
        <p:blipFill>
          <a:blip r:embed="rId2"/>
          <a:stretch>
            <a:fillRect/>
          </a:stretch>
        </p:blipFill>
        <p:spPr>
          <a:xfrm>
            <a:off x="360045" y="216027"/>
            <a:ext cx="323850" cy="324041"/>
          </a:xfrm>
          <a:prstGeom prst="rect">
            <a:avLst/>
          </a:prstGeom>
        </p:spPr>
      </p:pic>
      <p:sp>
        <p:nvSpPr>
          <p:cNvPr id="2" name="TextBox 1"/>
          <p:cNvSpPr txBox="1"/>
          <p:nvPr/>
        </p:nvSpPr>
        <p:spPr>
          <a:xfrm>
            <a:off x="719995" y="216027"/>
            <a:ext cx="8063960" cy="324041"/>
          </a:xfrm>
          <a:prstGeom prst="rect">
            <a:avLst/>
          </a:prstGeom>
          <a:noFill/>
        </p:spPr>
        <p:txBody>
          <a:bodyPr lIns="91440" tIns="45720" rIns="91440" bIns="45720" rtlCol="0" anchor="ctr">
            <a:spAutoFit/>
          </a:bodyPr>
          <a:lstStyle/>
          <a:p>
            <a:pPr marL="0" marR="0" lvl="0" indent="0" algn="l" fontAlgn="ctr">
              <a:lnSpc>
                <a:spcPct val="100000"/>
              </a:lnSpc>
            </a:pPr>
            <a:r>
              <a:rPr lang="en-US" sz="2200" u="none" spc="0">
                <a:solidFill>
                  <a:srgbClr val="009EE3">
                    <a:alpha val="100000"/>
                  </a:srgbClr>
                </a:solidFill>
                <a:latin typeface="Open Sans"/>
              </a:rPr>
              <a:t>EMOTIONAL REASONING</a:t>
            </a:r>
          </a:p>
        </p:txBody>
      </p:sp>
      <p:pic>
        <p:nvPicPr>
          <p:cNvPr id="3" name="Picture 2"/>
          <p:cNvPicPr>
            <a:picLocks noChangeAspect="1"/>
          </p:cNvPicPr>
          <p:nvPr/>
        </p:nvPicPr>
        <p:blipFill>
          <a:blip r:embed="rId3"/>
          <a:stretch>
            <a:fillRect/>
          </a:stretch>
        </p:blipFill>
        <p:spPr>
          <a:xfrm>
            <a:off x="360045" y="719995"/>
            <a:ext cx="8439150" cy="1193387"/>
          </a:xfrm>
          <a:prstGeom prst="rect">
            <a:avLst/>
          </a:prstGeom>
        </p:spPr>
      </p:pic>
      <p:graphicFrame>
        <p:nvGraphicFramePr>
          <p:cNvPr id="4" name="Table 3"/>
          <p:cNvGraphicFramePr>
            <a:graphicFrameLocks noGrp="1"/>
          </p:cNvGraphicFramePr>
          <p:nvPr/>
        </p:nvGraphicFramePr>
        <p:xfrm>
          <a:off x="1143000" y="2095500"/>
          <a:ext cx="0" cy="0"/>
        </p:xfrm>
        <a:graphic>
          <a:graphicData uri="http://schemas.openxmlformats.org/drawingml/2006/table">
            <a:tbl>
              <a:tblPr firstRow="1" bandRow="1"/>
              <a:tblGrid>
                <a:gridCol w="1143000">
                  <a:extLst>
                    <a:ext uri="{9D8B030D-6E8A-4147-A177-3AD203B41FA5}">
                      <a16:colId xmlns:a16="http://schemas.microsoft.com/office/drawing/2014/main" val="20000"/>
                    </a:ext>
                  </a:extLst>
                </a:gridCol>
                <a:gridCol w="1714500">
                  <a:extLst>
                    <a:ext uri="{9D8B030D-6E8A-4147-A177-3AD203B41FA5}">
                      <a16:colId xmlns:a16="http://schemas.microsoft.com/office/drawing/2014/main" val="20001"/>
                    </a:ext>
                  </a:extLst>
                </a:gridCol>
                <a:gridCol w="17145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tblGrid>
              <a:tr h="47625">
                <a:tc>
                  <a:txBody>
                    <a:bodyPr/>
                    <a:lstStyle/>
                    <a:p>
                      <a:pPr marL="0" marR="0" lvl="0" indent="0" algn="ctr" fontAlgn="ctr">
                        <a:lnSpc>
                          <a:spcPct val="100000"/>
                        </a:lnSpc>
                      </a:pPr>
                      <a:r>
                        <a:rPr lang="en-US" sz="1100" b="1" u="none" spc="0">
                          <a:solidFill>
                            <a:srgbClr val="FFFFFF">
                              <a:alpha val="100000"/>
                            </a:srgbClr>
                          </a:solidFill>
                          <a:latin typeface="open sans"/>
                        </a:rPr>
                        <a:t>Benchmarks</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009FE3">
                        <a:alpha val="100000"/>
                      </a:srgbClr>
                    </a:solidFill>
                  </a:tcPr>
                </a:tc>
                <a:tc>
                  <a:txBody>
                    <a:bodyPr/>
                    <a:lstStyle/>
                    <a:p>
                      <a:pPr marL="0" marR="0" lvl="0" indent="0" algn="ctr" fontAlgn="ctr">
                        <a:lnSpc>
                          <a:spcPct val="100000"/>
                        </a:lnSpc>
                      </a:pPr>
                      <a:r>
                        <a:rPr lang="en-US" sz="900" u="none" spc="0">
                          <a:solidFill>
                            <a:srgbClr val="000000">
                              <a:alpha val="100000"/>
                            </a:srgbClr>
                          </a:solidFill>
                          <a:latin typeface="open sans"/>
                        </a:rPr>
                        <a:t>Average Demonstration: </a:t>
                      </a:r>
                      <a:r>
                        <a:rPr lang="en-US" sz="900" b="1" u="none" spc="0">
                          <a:solidFill>
                            <a:srgbClr val="000000">
                              <a:alpha val="100000"/>
                            </a:srgbClr>
                          </a:solidFill>
                          <a:latin typeface="open sans"/>
                        </a:rPr>
                        <a:t>57</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Standard Deviation: </a:t>
                      </a:r>
                      <a:r>
                        <a:rPr lang="en-US" sz="900" b="1" u="none" spc="0">
                          <a:solidFill>
                            <a:srgbClr val="000000">
                              <a:alpha val="100000"/>
                            </a:srgbClr>
                          </a:solidFill>
                          <a:latin typeface="open sans"/>
                        </a:rPr>
                        <a:t>24</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Minimum: </a:t>
                      </a:r>
                      <a:r>
                        <a:rPr lang="en-US" sz="900" b="1" u="none" spc="0">
                          <a:solidFill>
                            <a:srgbClr val="000000">
                              <a:alpha val="100000"/>
                            </a:srgbClr>
                          </a:solidFill>
                          <a:latin typeface="open sans"/>
                        </a:rPr>
                        <a:t>17</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Maximum: </a:t>
                      </a:r>
                      <a:r>
                        <a:rPr lang="en-US" sz="900" b="1" u="none" spc="0">
                          <a:solidFill>
                            <a:srgbClr val="000000">
                              <a:alpha val="100000"/>
                            </a:srgbClr>
                          </a:solidFill>
                          <a:latin typeface="open sans"/>
                        </a:rPr>
                        <a:t>93</a:t>
                      </a:r>
                    </a:p>
                  </a:txBody>
                  <a:tcPr marL="0" marR="0" marT="0" marB="0" anchor="ctr">
                    <a:lnL w="0" cap="flat" cmpd="sng" algn="ctr">
                      <a:solidFill>
                        <a:srgbClr val="000000">
                          <a:alpha val="100000"/>
                        </a:srgbClr>
                      </a:solidFill>
                      <a:prstDash val="solid"/>
                      <a:round/>
                      <a:headEnd type="none" w="med" len="med"/>
                      <a:tailEnd type="none" w="med" len="med"/>
                    </a:lnL>
                    <a:lnR w="9525" cap="flat" cmpd="sng" algn="ctr">
                      <a:solidFill>
                        <a:srgbClr val="009FE3">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extLst>
                  <a:ext uri="{0D108BD9-81ED-4DB2-BD59-A6C34878D82A}">
                    <a16:rowId xmlns:a16="http://schemas.microsoft.com/office/drawing/2014/main" val="10000"/>
                  </a:ext>
                </a:extLst>
              </a:tr>
            </a:tbl>
          </a:graphicData>
        </a:graphic>
      </p:graphicFrame>
      <p:pic>
        <p:nvPicPr>
          <p:cNvPr id="5" name="Picture 4"/>
          <p:cNvPicPr>
            <a:picLocks noChangeAspect="1"/>
          </p:cNvPicPr>
          <p:nvPr/>
        </p:nvPicPr>
        <p:blipFill>
          <a:blip r:embed="rId4"/>
          <a:stretch>
            <a:fillRect/>
          </a:stretch>
        </p:blipFill>
        <p:spPr>
          <a:xfrm>
            <a:off x="350520" y="2417445"/>
            <a:ext cx="8448675" cy="323850"/>
          </a:xfrm>
          <a:prstGeom prst="rect">
            <a:avLst/>
          </a:prstGeom>
        </p:spPr>
      </p:pic>
      <p:sp>
        <p:nvSpPr>
          <p:cNvPr id="6" name="TextBox 5"/>
          <p:cNvSpPr txBox="1"/>
          <p:nvPr/>
        </p:nvSpPr>
        <p:spPr>
          <a:xfrm>
            <a:off x="431959" y="2498408"/>
            <a:ext cx="8351996"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Question</a:t>
            </a:r>
          </a:p>
        </p:txBody>
      </p:sp>
      <p:sp>
        <p:nvSpPr>
          <p:cNvPr id="7" name="TextBox 6"/>
          <p:cNvSpPr txBox="1"/>
          <p:nvPr/>
        </p:nvSpPr>
        <p:spPr>
          <a:xfrm>
            <a:off x="6834283" y="2498408"/>
            <a:ext cx="1949768"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  I</a:t>
            </a:r>
          </a:p>
        </p:txBody>
      </p:sp>
      <p:sp>
        <p:nvSpPr>
          <p:cNvPr id="8" name="TextBox 7"/>
          <p:cNvSpPr txBox="1"/>
          <p:nvPr/>
        </p:nvSpPr>
        <p:spPr>
          <a:xfrm>
            <a:off x="7339679" y="2498408"/>
            <a:ext cx="1444276"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  D</a:t>
            </a:r>
          </a:p>
        </p:txBody>
      </p:sp>
      <p:sp>
        <p:nvSpPr>
          <p:cNvPr id="9" name="TextBox 8"/>
          <p:cNvSpPr txBox="1"/>
          <p:nvPr/>
        </p:nvSpPr>
        <p:spPr>
          <a:xfrm>
            <a:off x="7845076" y="2498408"/>
            <a:ext cx="938879"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  d</a:t>
            </a:r>
          </a:p>
        </p:txBody>
      </p:sp>
      <p:sp>
        <p:nvSpPr>
          <p:cNvPr id="10" name="TextBox 9"/>
          <p:cNvSpPr txBox="1"/>
          <p:nvPr/>
        </p:nvSpPr>
        <p:spPr>
          <a:xfrm>
            <a:off x="8350568" y="2498408"/>
            <a:ext cx="433483"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BM</a:t>
            </a:r>
          </a:p>
        </p:txBody>
      </p:sp>
      <p:cxnSp>
        <p:nvCxnSpPr>
          <p:cNvPr id="11" name="Straight Connector 10"/>
          <p:cNvCxnSpPr/>
          <p:nvPr/>
        </p:nvCxnSpPr>
        <p:spPr>
          <a:xfrm>
            <a:off x="360045" y="2741390"/>
            <a:ext cx="0" cy="3527965"/>
          </a:xfrm>
          <a:prstGeom prst="line">
            <a:avLst/>
          </a:prstGeom>
          <a:ln w="12700" cap="flat" cmpd="sng" algn="ctr">
            <a:solidFill>
              <a:srgbClr val="009EE3">
                <a:alpha val="100000"/>
              </a:srgbClr>
            </a:solidFill>
            <a:prstDash val="solid"/>
            <a:round/>
            <a:headEnd type="none" w="med" len="med"/>
            <a:tailEnd type="none" w="med" len="med"/>
          </a:ln>
        </p:spPr>
      </p:cxnSp>
      <p:cxnSp>
        <p:nvCxnSpPr>
          <p:cNvPr id="12" name="Straight Connector 11"/>
          <p:cNvCxnSpPr/>
          <p:nvPr/>
        </p:nvCxnSpPr>
        <p:spPr>
          <a:xfrm>
            <a:off x="8783955" y="2741390"/>
            <a:ext cx="0" cy="3527965"/>
          </a:xfrm>
          <a:prstGeom prst="line">
            <a:avLst/>
          </a:prstGeom>
          <a:ln w="12700" cap="flat" cmpd="sng" algn="ctr">
            <a:solidFill>
              <a:srgbClr val="009EE3">
                <a:alpha val="100000"/>
              </a:srgbClr>
            </a:solidFill>
            <a:prstDash val="solid"/>
            <a:round/>
            <a:headEnd type="none" w="med" len="med"/>
            <a:tailEnd type="none" w="med" len="med"/>
          </a:ln>
        </p:spPr>
      </p:cxnSp>
      <p:cxnSp>
        <p:nvCxnSpPr>
          <p:cNvPr id="13" name="Straight Connector 12"/>
          <p:cNvCxnSpPr/>
          <p:nvPr/>
        </p:nvCxnSpPr>
        <p:spPr>
          <a:xfrm>
            <a:off x="360045" y="6269355"/>
            <a:ext cx="8423910" cy="0"/>
          </a:xfrm>
          <a:prstGeom prst="line">
            <a:avLst/>
          </a:prstGeom>
          <a:ln w="12700" cap="flat" cmpd="sng" algn="ctr">
            <a:solidFill>
              <a:srgbClr val="009EE3">
                <a:alpha val="100000"/>
              </a:srgbClr>
            </a:solidFill>
            <a:prstDash val="solid"/>
            <a:round/>
            <a:headEnd type="none" w="med" len="med"/>
            <a:tailEnd type="none" w="med" len="med"/>
          </a:ln>
        </p:spPr>
      </p:cxnSp>
      <p:sp>
        <p:nvSpPr>
          <p:cNvPr id="14" name="TextBox 13"/>
          <p:cNvSpPr txBox="1"/>
          <p:nvPr/>
        </p:nvSpPr>
        <p:spPr>
          <a:xfrm>
            <a:off x="467963" y="2909411"/>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1.</a:t>
            </a:r>
          </a:p>
        </p:txBody>
      </p:sp>
      <p:sp>
        <p:nvSpPr>
          <p:cNvPr id="15" name="TextBox 14"/>
          <p:cNvSpPr txBox="1"/>
          <p:nvPr/>
        </p:nvSpPr>
        <p:spPr>
          <a:xfrm>
            <a:off x="611981" y="2909411"/>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Consults others in decision-making.</a:t>
            </a:r>
          </a:p>
        </p:txBody>
      </p:sp>
      <p:sp>
        <p:nvSpPr>
          <p:cNvPr id="16" name="TextBox 15"/>
          <p:cNvSpPr txBox="1"/>
          <p:nvPr/>
        </p:nvSpPr>
        <p:spPr>
          <a:xfrm>
            <a:off x="6803993" y="2909411"/>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4.5</a:t>
            </a:r>
          </a:p>
        </p:txBody>
      </p:sp>
      <p:sp>
        <p:nvSpPr>
          <p:cNvPr id="17" name="TextBox 16"/>
          <p:cNvSpPr txBox="1"/>
          <p:nvPr/>
        </p:nvSpPr>
        <p:spPr>
          <a:xfrm>
            <a:off x="7343966" y="290941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4.2</a:t>
            </a:r>
          </a:p>
        </p:txBody>
      </p:sp>
      <p:pic>
        <p:nvPicPr>
          <p:cNvPr id="18" name="Picture 17"/>
          <p:cNvPicPr>
            <a:picLocks noChangeAspect="1"/>
          </p:cNvPicPr>
          <p:nvPr/>
        </p:nvPicPr>
        <p:blipFill>
          <a:blip r:embed="rId5"/>
          <a:stretch>
            <a:fillRect/>
          </a:stretch>
        </p:blipFill>
        <p:spPr>
          <a:xfrm>
            <a:off x="7919942" y="2849404"/>
            <a:ext cx="285750" cy="285750"/>
          </a:xfrm>
          <a:prstGeom prst="rect">
            <a:avLst/>
          </a:prstGeom>
        </p:spPr>
      </p:pic>
      <p:sp>
        <p:nvSpPr>
          <p:cNvPr id="19" name="TextBox 18"/>
          <p:cNvSpPr txBox="1"/>
          <p:nvPr/>
        </p:nvSpPr>
        <p:spPr>
          <a:xfrm>
            <a:off x="7848029" y="290941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0.3</a:t>
            </a:r>
          </a:p>
        </p:txBody>
      </p:sp>
      <p:sp>
        <p:nvSpPr>
          <p:cNvPr id="20" name="TextBox 19"/>
          <p:cNvSpPr txBox="1"/>
          <p:nvPr/>
        </p:nvSpPr>
        <p:spPr>
          <a:xfrm>
            <a:off x="8279987" y="2891409"/>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21" name="TextBox 20"/>
          <p:cNvSpPr txBox="1"/>
          <p:nvPr/>
        </p:nvSpPr>
        <p:spPr>
          <a:xfrm>
            <a:off x="467963" y="3413379"/>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2.</a:t>
            </a:r>
          </a:p>
        </p:txBody>
      </p:sp>
      <p:sp>
        <p:nvSpPr>
          <p:cNvPr id="22" name="TextBox 21"/>
          <p:cNvSpPr txBox="1"/>
          <p:nvPr/>
        </p:nvSpPr>
        <p:spPr>
          <a:xfrm>
            <a:off x="611981" y="3413379"/>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Explains the rationale behind decisions made.</a:t>
            </a:r>
          </a:p>
        </p:txBody>
      </p:sp>
      <p:sp>
        <p:nvSpPr>
          <p:cNvPr id="23" name="TextBox 22"/>
          <p:cNvSpPr txBox="1"/>
          <p:nvPr/>
        </p:nvSpPr>
        <p:spPr>
          <a:xfrm>
            <a:off x="6803993" y="3413379"/>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4.3</a:t>
            </a:r>
          </a:p>
        </p:txBody>
      </p:sp>
      <p:sp>
        <p:nvSpPr>
          <p:cNvPr id="24" name="TextBox 23"/>
          <p:cNvSpPr txBox="1"/>
          <p:nvPr/>
        </p:nvSpPr>
        <p:spPr>
          <a:xfrm>
            <a:off x="7343966" y="3413379"/>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4.2</a:t>
            </a:r>
          </a:p>
        </p:txBody>
      </p:sp>
      <p:pic>
        <p:nvPicPr>
          <p:cNvPr id="25" name="Picture 24"/>
          <p:cNvPicPr>
            <a:picLocks noChangeAspect="1"/>
          </p:cNvPicPr>
          <p:nvPr/>
        </p:nvPicPr>
        <p:blipFill>
          <a:blip r:embed="rId5"/>
          <a:stretch>
            <a:fillRect/>
          </a:stretch>
        </p:blipFill>
        <p:spPr>
          <a:xfrm>
            <a:off x="7919942" y="3353372"/>
            <a:ext cx="285750" cy="285750"/>
          </a:xfrm>
          <a:prstGeom prst="rect">
            <a:avLst/>
          </a:prstGeom>
        </p:spPr>
      </p:pic>
      <p:sp>
        <p:nvSpPr>
          <p:cNvPr id="26" name="TextBox 25"/>
          <p:cNvSpPr txBox="1"/>
          <p:nvPr/>
        </p:nvSpPr>
        <p:spPr>
          <a:xfrm>
            <a:off x="7848029" y="3413379"/>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0.1</a:t>
            </a:r>
          </a:p>
        </p:txBody>
      </p:sp>
      <p:sp>
        <p:nvSpPr>
          <p:cNvPr id="27" name="TextBox 26"/>
          <p:cNvSpPr txBox="1"/>
          <p:nvPr/>
        </p:nvSpPr>
        <p:spPr>
          <a:xfrm>
            <a:off x="8279987" y="3395377"/>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28" name="TextBox 27"/>
          <p:cNvSpPr txBox="1"/>
          <p:nvPr/>
        </p:nvSpPr>
        <p:spPr>
          <a:xfrm>
            <a:off x="467963" y="3917442"/>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3.</a:t>
            </a:r>
          </a:p>
        </p:txBody>
      </p:sp>
      <p:sp>
        <p:nvSpPr>
          <p:cNvPr id="29" name="TextBox 28"/>
          <p:cNvSpPr txBox="1"/>
          <p:nvPr/>
        </p:nvSpPr>
        <p:spPr>
          <a:xfrm>
            <a:off x="611981" y="3917442"/>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Involves you in decisions that affect your work.</a:t>
            </a:r>
          </a:p>
        </p:txBody>
      </p:sp>
      <p:sp>
        <p:nvSpPr>
          <p:cNvPr id="30" name="TextBox 29"/>
          <p:cNvSpPr txBox="1"/>
          <p:nvPr/>
        </p:nvSpPr>
        <p:spPr>
          <a:xfrm>
            <a:off x="6803993" y="3917442"/>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4.4</a:t>
            </a:r>
          </a:p>
        </p:txBody>
      </p:sp>
      <p:sp>
        <p:nvSpPr>
          <p:cNvPr id="31" name="TextBox 30"/>
          <p:cNvSpPr txBox="1"/>
          <p:nvPr/>
        </p:nvSpPr>
        <p:spPr>
          <a:xfrm>
            <a:off x="7343966" y="3917442"/>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4.4</a:t>
            </a:r>
          </a:p>
        </p:txBody>
      </p:sp>
      <p:pic>
        <p:nvPicPr>
          <p:cNvPr id="32" name="Picture 31"/>
          <p:cNvPicPr>
            <a:picLocks noChangeAspect="1"/>
          </p:cNvPicPr>
          <p:nvPr/>
        </p:nvPicPr>
        <p:blipFill>
          <a:blip r:embed="rId5"/>
          <a:stretch>
            <a:fillRect/>
          </a:stretch>
        </p:blipFill>
        <p:spPr>
          <a:xfrm>
            <a:off x="7919942" y="3857339"/>
            <a:ext cx="285750" cy="285750"/>
          </a:xfrm>
          <a:prstGeom prst="rect">
            <a:avLst/>
          </a:prstGeom>
        </p:spPr>
      </p:pic>
      <p:sp>
        <p:nvSpPr>
          <p:cNvPr id="33" name="TextBox 32"/>
          <p:cNvSpPr txBox="1"/>
          <p:nvPr/>
        </p:nvSpPr>
        <p:spPr>
          <a:xfrm>
            <a:off x="7848029" y="3917442"/>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FFFFFF">
                    <a:alpha val="100000"/>
                  </a:srgbClr>
                </a:solidFill>
                <a:latin typeface="dejavusans"/>
              </a:rPr>
              <a:t>✓</a:t>
            </a:r>
          </a:p>
        </p:txBody>
      </p:sp>
      <p:sp>
        <p:nvSpPr>
          <p:cNvPr id="34" name="TextBox 33"/>
          <p:cNvSpPr txBox="1"/>
          <p:nvPr/>
        </p:nvSpPr>
        <p:spPr>
          <a:xfrm>
            <a:off x="8279987" y="3899440"/>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35" name="TextBox 34"/>
          <p:cNvSpPr txBox="1"/>
          <p:nvPr/>
        </p:nvSpPr>
        <p:spPr>
          <a:xfrm>
            <a:off x="467963" y="4421410"/>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4.</a:t>
            </a:r>
          </a:p>
        </p:txBody>
      </p:sp>
      <p:sp>
        <p:nvSpPr>
          <p:cNvPr id="36" name="TextBox 35"/>
          <p:cNvSpPr txBox="1"/>
          <p:nvPr/>
        </p:nvSpPr>
        <p:spPr>
          <a:xfrm>
            <a:off x="611981" y="4421410"/>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Considers issues from multiple perspectives.</a:t>
            </a:r>
          </a:p>
        </p:txBody>
      </p:sp>
      <p:sp>
        <p:nvSpPr>
          <p:cNvPr id="37" name="TextBox 36"/>
          <p:cNvSpPr txBox="1"/>
          <p:nvPr/>
        </p:nvSpPr>
        <p:spPr>
          <a:xfrm>
            <a:off x="6803993" y="4421410"/>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4.3</a:t>
            </a:r>
          </a:p>
        </p:txBody>
      </p:sp>
      <p:sp>
        <p:nvSpPr>
          <p:cNvPr id="38" name="TextBox 37"/>
          <p:cNvSpPr txBox="1"/>
          <p:nvPr/>
        </p:nvSpPr>
        <p:spPr>
          <a:xfrm>
            <a:off x="7343966" y="4421410"/>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4.1</a:t>
            </a:r>
          </a:p>
        </p:txBody>
      </p:sp>
      <p:pic>
        <p:nvPicPr>
          <p:cNvPr id="39" name="Picture 38"/>
          <p:cNvPicPr>
            <a:picLocks noChangeAspect="1"/>
          </p:cNvPicPr>
          <p:nvPr/>
        </p:nvPicPr>
        <p:blipFill>
          <a:blip r:embed="rId5"/>
          <a:stretch>
            <a:fillRect/>
          </a:stretch>
        </p:blipFill>
        <p:spPr>
          <a:xfrm>
            <a:off x="7919942" y="4361402"/>
            <a:ext cx="285750" cy="285750"/>
          </a:xfrm>
          <a:prstGeom prst="rect">
            <a:avLst/>
          </a:prstGeom>
        </p:spPr>
      </p:pic>
      <p:sp>
        <p:nvSpPr>
          <p:cNvPr id="40" name="TextBox 39"/>
          <p:cNvSpPr txBox="1"/>
          <p:nvPr/>
        </p:nvSpPr>
        <p:spPr>
          <a:xfrm>
            <a:off x="7848029" y="4421410"/>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0.2</a:t>
            </a:r>
          </a:p>
        </p:txBody>
      </p:sp>
      <p:sp>
        <p:nvSpPr>
          <p:cNvPr id="41" name="TextBox 40"/>
          <p:cNvSpPr txBox="1"/>
          <p:nvPr/>
        </p:nvSpPr>
        <p:spPr>
          <a:xfrm>
            <a:off x="8279987" y="4403408"/>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42" name="TextBox 41"/>
          <p:cNvSpPr txBox="1"/>
          <p:nvPr/>
        </p:nvSpPr>
        <p:spPr>
          <a:xfrm>
            <a:off x="467963" y="4925378"/>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5.</a:t>
            </a:r>
          </a:p>
        </p:txBody>
      </p:sp>
      <p:sp>
        <p:nvSpPr>
          <p:cNvPr id="43" name="TextBox 42"/>
          <p:cNvSpPr txBox="1"/>
          <p:nvPr/>
        </p:nvSpPr>
        <p:spPr>
          <a:xfrm>
            <a:off x="611981" y="4925378"/>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Takes the bigger picture into account when decision-making.</a:t>
            </a:r>
          </a:p>
        </p:txBody>
      </p:sp>
      <p:sp>
        <p:nvSpPr>
          <p:cNvPr id="44" name="TextBox 43"/>
          <p:cNvSpPr txBox="1"/>
          <p:nvPr/>
        </p:nvSpPr>
        <p:spPr>
          <a:xfrm>
            <a:off x="6803993" y="4925378"/>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4.6</a:t>
            </a:r>
          </a:p>
        </p:txBody>
      </p:sp>
      <p:sp>
        <p:nvSpPr>
          <p:cNvPr id="45" name="TextBox 44"/>
          <p:cNvSpPr txBox="1"/>
          <p:nvPr/>
        </p:nvSpPr>
        <p:spPr>
          <a:xfrm>
            <a:off x="7343966" y="492537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4.0</a:t>
            </a:r>
          </a:p>
        </p:txBody>
      </p:sp>
      <p:pic>
        <p:nvPicPr>
          <p:cNvPr id="46" name="Picture 45"/>
          <p:cNvPicPr>
            <a:picLocks noChangeAspect="1"/>
          </p:cNvPicPr>
          <p:nvPr/>
        </p:nvPicPr>
        <p:blipFill>
          <a:blip r:embed="rId6"/>
          <a:stretch>
            <a:fillRect/>
          </a:stretch>
        </p:blipFill>
        <p:spPr>
          <a:xfrm>
            <a:off x="7919942" y="4865370"/>
            <a:ext cx="285750" cy="285750"/>
          </a:xfrm>
          <a:prstGeom prst="rect">
            <a:avLst/>
          </a:prstGeom>
        </p:spPr>
      </p:pic>
      <p:sp>
        <p:nvSpPr>
          <p:cNvPr id="47" name="TextBox 46"/>
          <p:cNvSpPr txBox="1"/>
          <p:nvPr/>
        </p:nvSpPr>
        <p:spPr>
          <a:xfrm>
            <a:off x="7848029" y="492537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0.6</a:t>
            </a:r>
          </a:p>
        </p:txBody>
      </p:sp>
      <p:sp>
        <p:nvSpPr>
          <p:cNvPr id="48" name="TextBox 47"/>
          <p:cNvSpPr txBox="1"/>
          <p:nvPr/>
        </p:nvSpPr>
        <p:spPr>
          <a:xfrm>
            <a:off x="8279987" y="4907375"/>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49" name="TextBox 48"/>
          <p:cNvSpPr txBox="1"/>
          <p:nvPr/>
        </p:nvSpPr>
        <p:spPr>
          <a:xfrm>
            <a:off x="467963" y="5429441"/>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6.</a:t>
            </a:r>
          </a:p>
        </p:txBody>
      </p:sp>
      <p:sp>
        <p:nvSpPr>
          <p:cNvPr id="50" name="TextBox 49"/>
          <p:cNvSpPr txBox="1"/>
          <p:nvPr/>
        </p:nvSpPr>
        <p:spPr>
          <a:xfrm>
            <a:off x="611981" y="5429441"/>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Reflects on feelings when decision-making.</a:t>
            </a:r>
          </a:p>
        </p:txBody>
      </p:sp>
      <p:sp>
        <p:nvSpPr>
          <p:cNvPr id="51" name="TextBox 50"/>
          <p:cNvSpPr txBox="1"/>
          <p:nvPr/>
        </p:nvSpPr>
        <p:spPr>
          <a:xfrm>
            <a:off x="6803993" y="5429441"/>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4.0</a:t>
            </a:r>
          </a:p>
        </p:txBody>
      </p:sp>
      <p:sp>
        <p:nvSpPr>
          <p:cNvPr id="52" name="TextBox 51"/>
          <p:cNvSpPr txBox="1"/>
          <p:nvPr/>
        </p:nvSpPr>
        <p:spPr>
          <a:xfrm>
            <a:off x="7343966" y="542944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3.8</a:t>
            </a:r>
          </a:p>
        </p:txBody>
      </p:sp>
      <p:pic>
        <p:nvPicPr>
          <p:cNvPr id="53" name="Picture 52"/>
          <p:cNvPicPr>
            <a:picLocks noChangeAspect="1"/>
          </p:cNvPicPr>
          <p:nvPr/>
        </p:nvPicPr>
        <p:blipFill>
          <a:blip r:embed="rId5"/>
          <a:stretch>
            <a:fillRect/>
          </a:stretch>
        </p:blipFill>
        <p:spPr>
          <a:xfrm>
            <a:off x="7919942" y="5369338"/>
            <a:ext cx="285750" cy="285750"/>
          </a:xfrm>
          <a:prstGeom prst="rect">
            <a:avLst/>
          </a:prstGeom>
        </p:spPr>
      </p:pic>
      <p:sp>
        <p:nvSpPr>
          <p:cNvPr id="54" name="TextBox 53"/>
          <p:cNvSpPr txBox="1"/>
          <p:nvPr/>
        </p:nvSpPr>
        <p:spPr>
          <a:xfrm>
            <a:off x="7848029" y="542944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0.2</a:t>
            </a:r>
          </a:p>
        </p:txBody>
      </p:sp>
      <p:sp>
        <p:nvSpPr>
          <p:cNvPr id="55" name="TextBox 54"/>
          <p:cNvSpPr txBox="1"/>
          <p:nvPr/>
        </p:nvSpPr>
        <p:spPr>
          <a:xfrm>
            <a:off x="8279987" y="5411438"/>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56" name="TextBox 55"/>
          <p:cNvSpPr txBox="1"/>
          <p:nvPr/>
        </p:nvSpPr>
        <p:spPr>
          <a:xfrm>
            <a:off x="467963" y="5933408"/>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7.</a:t>
            </a:r>
          </a:p>
        </p:txBody>
      </p:sp>
      <p:sp>
        <p:nvSpPr>
          <p:cNvPr id="57" name="TextBox 56"/>
          <p:cNvSpPr txBox="1"/>
          <p:nvPr/>
        </p:nvSpPr>
        <p:spPr>
          <a:xfrm>
            <a:off x="611981" y="5933408"/>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Makes ethical decisions.</a:t>
            </a:r>
          </a:p>
        </p:txBody>
      </p:sp>
      <p:sp>
        <p:nvSpPr>
          <p:cNvPr id="58" name="TextBox 57"/>
          <p:cNvSpPr txBox="1"/>
          <p:nvPr/>
        </p:nvSpPr>
        <p:spPr>
          <a:xfrm>
            <a:off x="6803993" y="5933408"/>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4.7</a:t>
            </a:r>
          </a:p>
        </p:txBody>
      </p:sp>
      <p:sp>
        <p:nvSpPr>
          <p:cNvPr id="59" name="TextBox 58"/>
          <p:cNvSpPr txBox="1"/>
          <p:nvPr/>
        </p:nvSpPr>
        <p:spPr>
          <a:xfrm>
            <a:off x="7343966" y="593340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4.4</a:t>
            </a:r>
          </a:p>
        </p:txBody>
      </p:sp>
      <p:pic>
        <p:nvPicPr>
          <p:cNvPr id="60" name="Picture 59"/>
          <p:cNvPicPr>
            <a:picLocks noChangeAspect="1"/>
          </p:cNvPicPr>
          <p:nvPr/>
        </p:nvPicPr>
        <p:blipFill>
          <a:blip r:embed="rId5"/>
          <a:stretch>
            <a:fillRect/>
          </a:stretch>
        </p:blipFill>
        <p:spPr>
          <a:xfrm>
            <a:off x="7919942" y="5873401"/>
            <a:ext cx="285750" cy="285750"/>
          </a:xfrm>
          <a:prstGeom prst="rect">
            <a:avLst/>
          </a:prstGeom>
        </p:spPr>
      </p:pic>
      <p:sp>
        <p:nvSpPr>
          <p:cNvPr id="61" name="TextBox 60"/>
          <p:cNvSpPr txBox="1"/>
          <p:nvPr/>
        </p:nvSpPr>
        <p:spPr>
          <a:xfrm>
            <a:off x="7848029" y="593340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0.3</a:t>
            </a:r>
          </a:p>
        </p:txBody>
      </p:sp>
      <p:sp>
        <p:nvSpPr>
          <p:cNvPr id="62" name="TextBox 61"/>
          <p:cNvSpPr txBox="1"/>
          <p:nvPr/>
        </p:nvSpPr>
        <p:spPr>
          <a:xfrm>
            <a:off x="8279987" y="5915406"/>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63" name="TextBox 62"/>
          <p:cNvSpPr txBox="1"/>
          <p:nvPr/>
        </p:nvSpPr>
        <p:spPr>
          <a:xfrm>
            <a:off x="360045" y="6449378"/>
            <a:ext cx="8424005"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b="1" u="none" spc="0">
                <a:solidFill>
                  <a:srgbClr val="4D4D4D">
                    <a:alpha val="100000"/>
                  </a:srgbClr>
                </a:solidFill>
                <a:latin typeface="Open Sans"/>
              </a:rPr>
              <a:t>KEY:   I = Level of Importance   D = Level of Demonstration   d = Difference   BM = Benchmark</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360045" y="216027"/>
          <a:ext cx="8799195" cy="5472017"/>
          <a:chOff x="360045" y="216027"/>
          <a:chExt cx="8799195" cy="5472017"/>
        </a:xfrm>
      </p:grpSpPr>
      <p:pic>
        <p:nvPicPr>
          <p:cNvPr id="7" name="Picture 6"/>
          <p:cNvPicPr>
            <a:picLocks noChangeAspect="1"/>
          </p:cNvPicPr>
          <p:nvPr/>
        </p:nvPicPr>
        <p:blipFill>
          <a:blip r:embed="rId2"/>
          <a:stretch>
            <a:fillRect/>
          </a:stretch>
        </p:blipFill>
        <p:spPr>
          <a:xfrm>
            <a:off x="360045" y="216027"/>
            <a:ext cx="323850" cy="324041"/>
          </a:xfrm>
          <a:prstGeom prst="rect">
            <a:avLst/>
          </a:prstGeom>
        </p:spPr>
      </p:pic>
      <p:sp>
        <p:nvSpPr>
          <p:cNvPr id="2" name="TextBox 1"/>
          <p:cNvSpPr txBox="1"/>
          <p:nvPr/>
        </p:nvSpPr>
        <p:spPr>
          <a:xfrm>
            <a:off x="719995" y="216027"/>
            <a:ext cx="8063960" cy="324041"/>
          </a:xfrm>
          <a:prstGeom prst="rect">
            <a:avLst/>
          </a:prstGeom>
          <a:noFill/>
        </p:spPr>
        <p:txBody>
          <a:bodyPr lIns="91440" tIns="45720" rIns="91440" bIns="45720" rtlCol="0" anchor="ctr">
            <a:spAutoFit/>
          </a:bodyPr>
          <a:lstStyle/>
          <a:p>
            <a:pPr marL="0" marR="0" lvl="0" indent="0" algn="l" fontAlgn="ctr">
              <a:lnSpc>
                <a:spcPct val="100000"/>
              </a:lnSpc>
            </a:pPr>
            <a:r>
              <a:rPr lang="en-US" sz="2200" u="none" spc="0">
                <a:solidFill>
                  <a:srgbClr val="009EE3">
                    <a:alpha val="100000"/>
                  </a:srgbClr>
                </a:solidFill>
                <a:latin typeface="Open Sans"/>
              </a:rPr>
              <a:t>SELF-MANAGEMENT</a:t>
            </a:r>
          </a:p>
        </p:txBody>
      </p:sp>
      <p:pic>
        <p:nvPicPr>
          <p:cNvPr id="3" name="Picture 2"/>
          <p:cNvPicPr>
            <a:picLocks noChangeAspect="1"/>
          </p:cNvPicPr>
          <p:nvPr/>
        </p:nvPicPr>
        <p:blipFill>
          <a:blip r:embed="rId3"/>
          <a:stretch>
            <a:fillRect/>
          </a:stretch>
        </p:blipFill>
        <p:spPr>
          <a:xfrm>
            <a:off x="360045" y="719995"/>
            <a:ext cx="8439150" cy="1193387"/>
          </a:xfrm>
          <a:prstGeom prst="rect">
            <a:avLst/>
          </a:prstGeom>
        </p:spPr>
      </p:pic>
      <p:graphicFrame>
        <p:nvGraphicFramePr>
          <p:cNvPr id="4" name="Table 3"/>
          <p:cNvGraphicFramePr>
            <a:graphicFrameLocks noGrp="1"/>
          </p:cNvGraphicFramePr>
          <p:nvPr/>
        </p:nvGraphicFramePr>
        <p:xfrm>
          <a:off x="1143000" y="2095500"/>
          <a:ext cx="0" cy="0"/>
        </p:xfrm>
        <a:graphic>
          <a:graphicData uri="http://schemas.openxmlformats.org/drawingml/2006/table">
            <a:tbl>
              <a:tblPr firstRow="1" bandRow="1"/>
              <a:tblGrid>
                <a:gridCol w="1143000">
                  <a:extLst>
                    <a:ext uri="{9D8B030D-6E8A-4147-A177-3AD203B41FA5}">
                      <a16:colId xmlns:a16="http://schemas.microsoft.com/office/drawing/2014/main" val="20000"/>
                    </a:ext>
                  </a:extLst>
                </a:gridCol>
                <a:gridCol w="1714500">
                  <a:extLst>
                    <a:ext uri="{9D8B030D-6E8A-4147-A177-3AD203B41FA5}">
                      <a16:colId xmlns:a16="http://schemas.microsoft.com/office/drawing/2014/main" val="20001"/>
                    </a:ext>
                  </a:extLst>
                </a:gridCol>
                <a:gridCol w="17145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tblGrid>
              <a:tr h="47625">
                <a:tc>
                  <a:txBody>
                    <a:bodyPr/>
                    <a:lstStyle/>
                    <a:p>
                      <a:pPr marL="0" marR="0" lvl="0" indent="0" algn="ctr" fontAlgn="ctr">
                        <a:lnSpc>
                          <a:spcPct val="100000"/>
                        </a:lnSpc>
                      </a:pPr>
                      <a:r>
                        <a:rPr lang="en-US" sz="1100" b="1" u="none" spc="0">
                          <a:solidFill>
                            <a:srgbClr val="FFFFFF">
                              <a:alpha val="100000"/>
                            </a:srgbClr>
                          </a:solidFill>
                          <a:latin typeface="open sans"/>
                        </a:rPr>
                        <a:t>Benchmarks</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009FE3">
                        <a:alpha val="100000"/>
                      </a:srgbClr>
                    </a:solidFill>
                  </a:tcPr>
                </a:tc>
                <a:tc>
                  <a:txBody>
                    <a:bodyPr/>
                    <a:lstStyle/>
                    <a:p>
                      <a:pPr marL="0" marR="0" lvl="0" indent="0" algn="ctr" fontAlgn="ctr">
                        <a:lnSpc>
                          <a:spcPct val="100000"/>
                        </a:lnSpc>
                      </a:pPr>
                      <a:r>
                        <a:rPr lang="en-US" sz="900" u="none" spc="0">
                          <a:solidFill>
                            <a:srgbClr val="000000">
                              <a:alpha val="100000"/>
                            </a:srgbClr>
                          </a:solidFill>
                          <a:latin typeface="open sans"/>
                        </a:rPr>
                        <a:t>Average Demonstration: </a:t>
                      </a:r>
                      <a:r>
                        <a:rPr lang="en-US" sz="900" b="1" u="none" spc="0">
                          <a:solidFill>
                            <a:srgbClr val="000000">
                              <a:alpha val="100000"/>
                            </a:srgbClr>
                          </a:solidFill>
                          <a:latin typeface="open sans"/>
                        </a:rPr>
                        <a:t>57</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Standard Deviation: </a:t>
                      </a:r>
                      <a:r>
                        <a:rPr lang="en-US" sz="900" b="1" u="none" spc="0">
                          <a:solidFill>
                            <a:srgbClr val="000000">
                              <a:alpha val="100000"/>
                            </a:srgbClr>
                          </a:solidFill>
                          <a:latin typeface="open sans"/>
                        </a:rPr>
                        <a:t>28</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Minimum: </a:t>
                      </a:r>
                      <a:r>
                        <a:rPr lang="en-US" sz="900" b="1" u="none" spc="0">
                          <a:solidFill>
                            <a:srgbClr val="000000">
                              <a:alpha val="100000"/>
                            </a:srgbClr>
                          </a:solidFill>
                          <a:latin typeface="open sans"/>
                        </a:rPr>
                        <a:t>8</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Maximum: </a:t>
                      </a:r>
                      <a:r>
                        <a:rPr lang="en-US" sz="900" b="1" u="none" spc="0">
                          <a:solidFill>
                            <a:srgbClr val="000000">
                              <a:alpha val="100000"/>
                            </a:srgbClr>
                          </a:solidFill>
                          <a:latin typeface="open sans"/>
                        </a:rPr>
                        <a:t>99</a:t>
                      </a:r>
                    </a:p>
                  </a:txBody>
                  <a:tcPr marL="0" marR="0" marT="0" marB="0" anchor="ctr">
                    <a:lnL w="0" cap="flat" cmpd="sng" algn="ctr">
                      <a:solidFill>
                        <a:srgbClr val="000000">
                          <a:alpha val="100000"/>
                        </a:srgbClr>
                      </a:solidFill>
                      <a:prstDash val="solid"/>
                      <a:round/>
                      <a:headEnd type="none" w="med" len="med"/>
                      <a:tailEnd type="none" w="med" len="med"/>
                    </a:lnL>
                    <a:lnR w="9525" cap="flat" cmpd="sng" algn="ctr">
                      <a:solidFill>
                        <a:srgbClr val="009FE3">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extLst>
                  <a:ext uri="{0D108BD9-81ED-4DB2-BD59-A6C34878D82A}">
                    <a16:rowId xmlns:a16="http://schemas.microsoft.com/office/drawing/2014/main" val="10000"/>
                  </a:ext>
                </a:extLst>
              </a:tr>
            </a:tbl>
          </a:graphicData>
        </a:graphic>
      </p:graphicFrame>
      <p:pic>
        <p:nvPicPr>
          <p:cNvPr id="5" name="Picture 4"/>
          <p:cNvPicPr>
            <a:picLocks noChangeAspect="1"/>
          </p:cNvPicPr>
          <p:nvPr/>
        </p:nvPicPr>
        <p:blipFill>
          <a:blip r:embed="rId4"/>
          <a:stretch>
            <a:fillRect/>
          </a:stretch>
        </p:blipFill>
        <p:spPr>
          <a:xfrm>
            <a:off x="1187958" y="3491960"/>
            <a:ext cx="7134225" cy="1496854"/>
          </a:xfrm>
          <a:prstGeom prst="rect">
            <a:avLst/>
          </a:prstGeom>
        </p:spPr>
      </p:pic>
      <p:sp>
        <p:nvSpPr>
          <p:cNvPr id="6" name="TextBox 5"/>
          <p:cNvSpPr txBox="1"/>
          <p:nvPr/>
        </p:nvSpPr>
        <p:spPr>
          <a:xfrm>
            <a:off x="360045" y="5291995"/>
            <a:ext cx="8424005"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b="1" u="none" spc="0">
                <a:solidFill>
                  <a:srgbClr val="4D4D4D">
                    <a:alpha val="100000"/>
                  </a:srgbClr>
                </a:solidFill>
                <a:latin typeface="Open Sans"/>
              </a:rPr>
              <a:t>Percentage of the group that are high, average and low in Self-Management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350520" y="216027"/>
          <a:ext cx="8799195" cy="6629400"/>
          <a:chOff x="350520" y="216027"/>
          <a:chExt cx="8799195" cy="6629400"/>
        </a:xfrm>
      </p:grpSpPr>
      <p:pic>
        <p:nvPicPr>
          <p:cNvPr id="64" name="Picture 63"/>
          <p:cNvPicPr>
            <a:picLocks noChangeAspect="1"/>
          </p:cNvPicPr>
          <p:nvPr/>
        </p:nvPicPr>
        <p:blipFill>
          <a:blip r:embed="rId2"/>
          <a:stretch>
            <a:fillRect/>
          </a:stretch>
        </p:blipFill>
        <p:spPr>
          <a:xfrm>
            <a:off x="360045" y="216027"/>
            <a:ext cx="323850" cy="324041"/>
          </a:xfrm>
          <a:prstGeom prst="rect">
            <a:avLst/>
          </a:prstGeom>
        </p:spPr>
      </p:pic>
      <p:sp>
        <p:nvSpPr>
          <p:cNvPr id="2" name="TextBox 1"/>
          <p:cNvSpPr txBox="1"/>
          <p:nvPr/>
        </p:nvSpPr>
        <p:spPr>
          <a:xfrm>
            <a:off x="719995" y="216027"/>
            <a:ext cx="8063960" cy="324041"/>
          </a:xfrm>
          <a:prstGeom prst="rect">
            <a:avLst/>
          </a:prstGeom>
          <a:noFill/>
        </p:spPr>
        <p:txBody>
          <a:bodyPr lIns="91440" tIns="45720" rIns="91440" bIns="45720" rtlCol="0" anchor="ctr">
            <a:spAutoFit/>
          </a:bodyPr>
          <a:lstStyle/>
          <a:p>
            <a:pPr marL="0" marR="0" lvl="0" indent="0" algn="l" fontAlgn="ctr">
              <a:lnSpc>
                <a:spcPct val="100000"/>
              </a:lnSpc>
            </a:pPr>
            <a:r>
              <a:rPr lang="en-US" sz="2200" u="none" spc="0">
                <a:solidFill>
                  <a:srgbClr val="009EE3">
                    <a:alpha val="100000"/>
                  </a:srgbClr>
                </a:solidFill>
                <a:latin typeface="Open Sans"/>
              </a:rPr>
              <a:t>SELF-MANAGEMENT</a:t>
            </a:r>
          </a:p>
        </p:txBody>
      </p:sp>
      <p:pic>
        <p:nvPicPr>
          <p:cNvPr id="3" name="Picture 2"/>
          <p:cNvPicPr>
            <a:picLocks noChangeAspect="1"/>
          </p:cNvPicPr>
          <p:nvPr/>
        </p:nvPicPr>
        <p:blipFill>
          <a:blip r:embed="rId3"/>
          <a:stretch>
            <a:fillRect/>
          </a:stretch>
        </p:blipFill>
        <p:spPr>
          <a:xfrm>
            <a:off x="360045" y="719995"/>
            <a:ext cx="8439150" cy="1193387"/>
          </a:xfrm>
          <a:prstGeom prst="rect">
            <a:avLst/>
          </a:prstGeom>
        </p:spPr>
      </p:pic>
      <p:graphicFrame>
        <p:nvGraphicFramePr>
          <p:cNvPr id="4" name="Table 3"/>
          <p:cNvGraphicFramePr>
            <a:graphicFrameLocks noGrp="1"/>
          </p:cNvGraphicFramePr>
          <p:nvPr/>
        </p:nvGraphicFramePr>
        <p:xfrm>
          <a:off x="1143000" y="2095500"/>
          <a:ext cx="0" cy="0"/>
        </p:xfrm>
        <a:graphic>
          <a:graphicData uri="http://schemas.openxmlformats.org/drawingml/2006/table">
            <a:tbl>
              <a:tblPr firstRow="1" bandRow="1"/>
              <a:tblGrid>
                <a:gridCol w="1143000">
                  <a:extLst>
                    <a:ext uri="{9D8B030D-6E8A-4147-A177-3AD203B41FA5}">
                      <a16:colId xmlns:a16="http://schemas.microsoft.com/office/drawing/2014/main" val="20000"/>
                    </a:ext>
                  </a:extLst>
                </a:gridCol>
                <a:gridCol w="1714500">
                  <a:extLst>
                    <a:ext uri="{9D8B030D-6E8A-4147-A177-3AD203B41FA5}">
                      <a16:colId xmlns:a16="http://schemas.microsoft.com/office/drawing/2014/main" val="20001"/>
                    </a:ext>
                  </a:extLst>
                </a:gridCol>
                <a:gridCol w="17145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tblGrid>
              <a:tr h="47625">
                <a:tc>
                  <a:txBody>
                    <a:bodyPr/>
                    <a:lstStyle/>
                    <a:p>
                      <a:pPr marL="0" marR="0" lvl="0" indent="0" algn="ctr" fontAlgn="ctr">
                        <a:lnSpc>
                          <a:spcPct val="100000"/>
                        </a:lnSpc>
                      </a:pPr>
                      <a:r>
                        <a:rPr lang="en-US" sz="1100" b="1" u="none" spc="0">
                          <a:solidFill>
                            <a:srgbClr val="FFFFFF">
                              <a:alpha val="100000"/>
                            </a:srgbClr>
                          </a:solidFill>
                          <a:latin typeface="open sans"/>
                        </a:rPr>
                        <a:t>Benchmarks</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009FE3">
                        <a:alpha val="100000"/>
                      </a:srgbClr>
                    </a:solidFill>
                  </a:tcPr>
                </a:tc>
                <a:tc>
                  <a:txBody>
                    <a:bodyPr/>
                    <a:lstStyle/>
                    <a:p>
                      <a:pPr marL="0" marR="0" lvl="0" indent="0" algn="ctr" fontAlgn="ctr">
                        <a:lnSpc>
                          <a:spcPct val="100000"/>
                        </a:lnSpc>
                      </a:pPr>
                      <a:r>
                        <a:rPr lang="en-US" sz="900" u="none" spc="0">
                          <a:solidFill>
                            <a:srgbClr val="000000">
                              <a:alpha val="100000"/>
                            </a:srgbClr>
                          </a:solidFill>
                          <a:latin typeface="open sans"/>
                        </a:rPr>
                        <a:t>Average Demonstration: </a:t>
                      </a:r>
                      <a:r>
                        <a:rPr lang="en-US" sz="900" b="1" u="none" spc="0">
                          <a:solidFill>
                            <a:srgbClr val="000000">
                              <a:alpha val="100000"/>
                            </a:srgbClr>
                          </a:solidFill>
                          <a:latin typeface="open sans"/>
                        </a:rPr>
                        <a:t>57</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Standard Deviation: </a:t>
                      </a:r>
                      <a:r>
                        <a:rPr lang="en-US" sz="900" b="1" u="none" spc="0">
                          <a:solidFill>
                            <a:srgbClr val="000000">
                              <a:alpha val="100000"/>
                            </a:srgbClr>
                          </a:solidFill>
                          <a:latin typeface="open sans"/>
                        </a:rPr>
                        <a:t>28</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Minimum: </a:t>
                      </a:r>
                      <a:r>
                        <a:rPr lang="en-US" sz="900" b="1" u="none" spc="0">
                          <a:solidFill>
                            <a:srgbClr val="000000">
                              <a:alpha val="100000"/>
                            </a:srgbClr>
                          </a:solidFill>
                          <a:latin typeface="open sans"/>
                        </a:rPr>
                        <a:t>8</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Maximum: </a:t>
                      </a:r>
                      <a:r>
                        <a:rPr lang="en-US" sz="900" b="1" u="none" spc="0">
                          <a:solidFill>
                            <a:srgbClr val="000000">
                              <a:alpha val="100000"/>
                            </a:srgbClr>
                          </a:solidFill>
                          <a:latin typeface="open sans"/>
                        </a:rPr>
                        <a:t>99</a:t>
                      </a:r>
                    </a:p>
                  </a:txBody>
                  <a:tcPr marL="0" marR="0" marT="0" marB="0" anchor="ctr">
                    <a:lnL w="0" cap="flat" cmpd="sng" algn="ctr">
                      <a:solidFill>
                        <a:srgbClr val="000000">
                          <a:alpha val="100000"/>
                        </a:srgbClr>
                      </a:solidFill>
                      <a:prstDash val="solid"/>
                      <a:round/>
                      <a:headEnd type="none" w="med" len="med"/>
                      <a:tailEnd type="none" w="med" len="med"/>
                    </a:lnL>
                    <a:lnR w="9525" cap="flat" cmpd="sng" algn="ctr">
                      <a:solidFill>
                        <a:srgbClr val="009FE3">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extLst>
                  <a:ext uri="{0D108BD9-81ED-4DB2-BD59-A6C34878D82A}">
                    <a16:rowId xmlns:a16="http://schemas.microsoft.com/office/drawing/2014/main" val="10000"/>
                  </a:ext>
                </a:extLst>
              </a:tr>
            </a:tbl>
          </a:graphicData>
        </a:graphic>
      </p:graphicFrame>
      <p:pic>
        <p:nvPicPr>
          <p:cNvPr id="5" name="Picture 4"/>
          <p:cNvPicPr>
            <a:picLocks noChangeAspect="1"/>
          </p:cNvPicPr>
          <p:nvPr/>
        </p:nvPicPr>
        <p:blipFill>
          <a:blip r:embed="rId4"/>
          <a:stretch>
            <a:fillRect/>
          </a:stretch>
        </p:blipFill>
        <p:spPr>
          <a:xfrm>
            <a:off x="350520" y="2417445"/>
            <a:ext cx="8448675" cy="323850"/>
          </a:xfrm>
          <a:prstGeom prst="rect">
            <a:avLst/>
          </a:prstGeom>
        </p:spPr>
      </p:pic>
      <p:sp>
        <p:nvSpPr>
          <p:cNvPr id="6" name="TextBox 5"/>
          <p:cNvSpPr txBox="1"/>
          <p:nvPr/>
        </p:nvSpPr>
        <p:spPr>
          <a:xfrm>
            <a:off x="431959" y="2498408"/>
            <a:ext cx="8351996"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Question</a:t>
            </a:r>
          </a:p>
        </p:txBody>
      </p:sp>
      <p:sp>
        <p:nvSpPr>
          <p:cNvPr id="7" name="TextBox 6"/>
          <p:cNvSpPr txBox="1"/>
          <p:nvPr/>
        </p:nvSpPr>
        <p:spPr>
          <a:xfrm>
            <a:off x="6834283" y="2498408"/>
            <a:ext cx="1949768"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  I</a:t>
            </a:r>
          </a:p>
        </p:txBody>
      </p:sp>
      <p:sp>
        <p:nvSpPr>
          <p:cNvPr id="8" name="TextBox 7"/>
          <p:cNvSpPr txBox="1"/>
          <p:nvPr/>
        </p:nvSpPr>
        <p:spPr>
          <a:xfrm>
            <a:off x="7339679" y="2498408"/>
            <a:ext cx="1444276"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  D</a:t>
            </a:r>
          </a:p>
        </p:txBody>
      </p:sp>
      <p:sp>
        <p:nvSpPr>
          <p:cNvPr id="9" name="TextBox 8"/>
          <p:cNvSpPr txBox="1"/>
          <p:nvPr/>
        </p:nvSpPr>
        <p:spPr>
          <a:xfrm>
            <a:off x="7845076" y="2498408"/>
            <a:ext cx="938879"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  d</a:t>
            </a:r>
          </a:p>
        </p:txBody>
      </p:sp>
      <p:sp>
        <p:nvSpPr>
          <p:cNvPr id="10" name="TextBox 9"/>
          <p:cNvSpPr txBox="1"/>
          <p:nvPr/>
        </p:nvSpPr>
        <p:spPr>
          <a:xfrm>
            <a:off x="8350568" y="2498408"/>
            <a:ext cx="433483"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BM</a:t>
            </a:r>
          </a:p>
        </p:txBody>
      </p:sp>
      <p:cxnSp>
        <p:nvCxnSpPr>
          <p:cNvPr id="11" name="Straight Connector 10"/>
          <p:cNvCxnSpPr/>
          <p:nvPr/>
        </p:nvCxnSpPr>
        <p:spPr>
          <a:xfrm>
            <a:off x="360045" y="2741390"/>
            <a:ext cx="0" cy="3527965"/>
          </a:xfrm>
          <a:prstGeom prst="line">
            <a:avLst/>
          </a:prstGeom>
          <a:ln w="12700" cap="flat" cmpd="sng" algn="ctr">
            <a:solidFill>
              <a:srgbClr val="009EE3">
                <a:alpha val="100000"/>
              </a:srgbClr>
            </a:solidFill>
            <a:prstDash val="solid"/>
            <a:round/>
            <a:headEnd type="none" w="med" len="med"/>
            <a:tailEnd type="none" w="med" len="med"/>
          </a:ln>
        </p:spPr>
      </p:cxnSp>
      <p:cxnSp>
        <p:nvCxnSpPr>
          <p:cNvPr id="12" name="Straight Connector 11"/>
          <p:cNvCxnSpPr/>
          <p:nvPr/>
        </p:nvCxnSpPr>
        <p:spPr>
          <a:xfrm>
            <a:off x="8783955" y="2741390"/>
            <a:ext cx="0" cy="3527965"/>
          </a:xfrm>
          <a:prstGeom prst="line">
            <a:avLst/>
          </a:prstGeom>
          <a:ln w="12700" cap="flat" cmpd="sng" algn="ctr">
            <a:solidFill>
              <a:srgbClr val="009EE3">
                <a:alpha val="100000"/>
              </a:srgbClr>
            </a:solidFill>
            <a:prstDash val="solid"/>
            <a:round/>
            <a:headEnd type="none" w="med" len="med"/>
            <a:tailEnd type="none" w="med" len="med"/>
          </a:ln>
        </p:spPr>
      </p:cxnSp>
      <p:cxnSp>
        <p:nvCxnSpPr>
          <p:cNvPr id="13" name="Straight Connector 12"/>
          <p:cNvCxnSpPr/>
          <p:nvPr/>
        </p:nvCxnSpPr>
        <p:spPr>
          <a:xfrm>
            <a:off x="360045" y="6269355"/>
            <a:ext cx="8423910" cy="0"/>
          </a:xfrm>
          <a:prstGeom prst="line">
            <a:avLst/>
          </a:prstGeom>
          <a:ln w="12700" cap="flat" cmpd="sng" algn="ctr">
            <a:solidFill>
              <a:srgbClr val="009EE3">
                <a:alpha val="100000"/>
              </a:srgbClr>
            </a:solidFill>
            <a:prstDash val="solid"/>
            <a:round/>
            <a:headEnd type="none" w="med" len="med"/>
            <a:tailEnd type="none" w="med" len="med"/>
          </a:ln>
        </p:spPr>
      </p:cxnSp>
      <p:sp>
        <p:nvSpPr>
          <p:cNvPr id="14" name="TextBox 13"/>
          <p:cNvSpPr txBox="1"/>
          <p:nvPr/>
        </p:nvSpPr>
        <p:spPr>
          <a:xfrm>
            <a:off x="467963" y="2909411"/>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1.</a:t>
            </a:r>
          </a:p>
        </p:txBody>
      </p:sp>
      <p:sp>
        <p:nvSpPr>
          <p:cNvPr id="15" name="TextBox 14"/>
          <p:cNvSpPr txBox="1"/>
          <p:nvPr/>
        </p:nvSpPr>
        <p:spPr>
          <a:xfrm>
            <a:off x="611981" y="2909411"/>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Manages their emotions effectively in difficult situations.</a:t>
            </a:r>
          </a:p>
        </p:txBody>
      </p:sp>
      <p:sp>
        <p:nvSpPr>
          <p:cNvPr id="16" name="TextBox 15"/>
          <p:cNvSpPr txBox="1"/>
          <p:nvPr/>
        </p:nvSpPr>
        <p:spPr>
          <a:xfrm>
            <a:off x="6803993" y="2909411"/>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4.5</a:t>
            </a:r>
          </a:p>
        </p:txBody>
      </p:sp>
      <p:sp>
        <p:nvSpPr>
          <p:cNvPr id="17" name="TextBox 16"/>
          <p:cNvSpPr txBox="1"/>
          <p:nvPr/>
        </p:nvSpPr>
        <p:spPr>
          <a:xfrm>
            <a:off x="7343966" y="290941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4.3</a:t>
            </a:r>
          </a:p>
        </p:txBody>
      </p:sp>
      <p:pic>
        <p:nvPicPr>
          <p:cNvPr id="18" name="Picture 17"/>
          <p:cNvPicPr>
            <a:picLocks noChangeAspect="1"/>
          </p:cNvPicPr>
          <p:nvPr/>
        </p:nvPicPr>
        <p:blipFill>
          <a:blip r:embed="rId5"/>
          <a:stretch>
            <a:fillRect/>
          </a:stretch>
        </p:blipFill>
        <p:spPr>
          <a:xfrm>
            <a:off x="7919942" y="2849404"/>
            <a:ext cx="285750" cy="285750"/>
          </a:xfrm>
          <a:prstGeom prst="rect">
            <a:avLst/>
          </a:prstGeom>
        </p:spPr>
      </p:pic>
      <p:sp>
        <p:nvSpPr>
          <p:cNvPr id="19" name="TextBox 18"/>
          <p:cNvSpPr txBox="1"/>
          <p:nvPr/>
        </p:nvSpPr>
        <p:spPr>
          <a:xfrm>
            <a:off x="7848029" y="290941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0.2</a:t>
            </a:r>
          </a:p>
        </p:txBody>
      </p:sp>
      <p:sp>
        <p:nvSpPr>
          <p:cNvPr id="20" name="TextBox 19"/>
          <p:cNvSpPr txBox="1"/>
          <p:nvPr/>
        </p:nvSpPr>
        <p:spPr>
          <a:xfrm>
            <a:off x="8279987" y="2891409"/>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21" name="TextBox 20"/>
          <p:cNvSpPr txBox="1"/>
          <p:nvPr/>
        </p:nvSpPr>
        <p:spPr>
          <a:xfrm>
            <a:off x="467963" y="3413379"/>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2.</a:t>
            </a:r>
          </a:p>
        </p:txBody>
      </p:sp>
      <p:sp>
        <p:nvSpPr>
          <p:cNvPr id="22" name="TextBox 21"/>
          <p:cNvSpPr txBox="1"/>
          <p:nvPr/>
        </p:nvSpPr>
        <p:spPr>
          <a:xfrm>
            <a:off x="611981" y="3413379"/>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Demonstrates a positive, energising demeanour.</a:t>
            </a:r>
          </a:p>
        </p:txBody>
      </p:sp>
      <p:sp>
        <p:nvSpPr>
          <p:cNvPr id="23" name="TextBox 22"/>
          <p:cNvSpPr txBox="1"/>
          <p:nvPr/>
        </p:nvSpPr>
        <p:spPr>
          <a:xfrm>
            <a:off x="6803993" y="3413379"/>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4.4</a:t>
            </a:r>
          </a:p>
        </p:txBody>
      </p:sp>
      <p:sp>
        <p:nvSpPr>
          <p:cNvPr id="24" name="TextBox 23"/>
          <p:cNvSpPr txBox="1"/>
          <p:nvPr/>
        </p:nvSpPr>
        <p:spPr>
          <a:xfrm>
            <a:off x="7343966" y="3413379"/>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4.1</a:t>
            </a:r>
          </a:p>
        </p:txBody>
      </p:sp>
      <p:pic>
        <p:nvPicPr>
          <p:cNvPr id="25" name="Picture 24"/>
          <p:cNvPicPr>
            <a:picLocks noChangeAspect="1"/>
          </p:cNvPicPr>
          <p:nvPr/>
        </p:nvPicPr>
        <p:blipFill>
          <a:blip r:embed="rId5"/>
          <a:stretch>
            <a:fillRect/>
          </a:stretch>
        </p:blipFill>
        <p:spPr>
          <a:xfrm>
            <a:off x="7919942" y="3353372"/>
            <a:ext cx="285750" cy="285750"/>
          </a:xfrm>
          <a:prstGeom prst="rect">
            <a:avLst/>
          </a:prstGeom>
        </p:spPr>
      </p:pic>
      <p:sp>
        <p:nvSpPr>
          <p:cNvPr id="26" name="TextBox 25"/>
          <p:cNvSpPr txBox="1"/>
          <p:nvPr/>
        </p:nvSpPr>
        <p:spPr>
          <a:xfrm>
            <a:off x="7848029" y="3413379"/>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0.3</a:t>
            </a:r>
          </a:p>
        </p:txBody>
      </p:sp>
      <p:sp>
        <p:nvSpPr>
          <p:cNvPr id="27" name="TextBox 26"/>
          <p:cNvSpPr txBox="1"/>
          <p:nvPr/>
        </p:nvSpPr>
        <p:spPr>
          <a:xfrm>
            <a:off x="8279987" y="3395377"/>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28" name="TextBox 27"/>
          <p:cNvSpPr txBox="1"/>
          <p:nvPr/>
        </p:nvSpPr>
        <p:spPr>
          <a:xfrm>
            <a:off x="467963" y="3917442"/>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3.</a:t>
            </a:r>
          </a:p>
        </p:txBody>
      </p:sp>
      <p:sp>
        <p:nvSpPr>
          <p:cNvPr id="29" name="TextBox 28"/>
          <p:cNvSpPr txBox="1"/>
          <p:nvPr/>
        </p:nvSpPr>
        <p:spPr>
          <a:xfrm>
            <a:off x="611981" y="3917442"/>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Manages their time effectively.</a:t>
            </a:r>
          </a:p>
        </p:txBody>
      </p:sp>
      <p:sp>
        <p:nvSpPr>
          <p:cNvPr id="30" name="TextBox 29"/>
          <p:cNvSpPr txBox="1"/>
          <p:nvPr/>
        </p:nvSpPr>
        <p:spPr>
          <a:xfrm>
            <a:off x="6803993" y="3917442"/>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4.4</a:t>
            </a:r>
          </a:p>
        </p:txBody>
      </p:sp>
      <p:sp>
        <p:nvSpPr>
          <p:cNvPr id="31" name="TextBox 30"/>
          <p:cNvSpPr txBox="1"/>
          <p:nvPr/>
        </p:nvSpPr>
        <p:spPr>
          <a:xfrm>
            <a:off x="7343966" y="3917442"/>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4.3</a:t>
            </a:r>
          </a:p>
        </p:txBody>
      </p:sp>
      <p:pic>
        <p:nvPicPr>
          <p:cNvPr id="32" name="Picture 31"/>
          <p:cNvPicPr>
            <a:picLocks noChangeAspect="1"/>
          </p:cNvPicPr>
          <p:nvPr/>
        </p:nvPicPr>
        <p:blipFill>
          <a:blip r:embed="rId5"/>
          <a:stretch>
            <a:fillRect/>
          </a:stretch>
        </p:blipFill>
        <p:spPr>
          <a:xfrm>
            <a:off x="7919942" y="3857339"/>
            <a:ext cx="285750" cy="285750"/>
          </a:xfrm>
          <a:prstGeom prst="rect">
            <a:avLst/>
          </a:prstGeom>
        </p:spPr>
      </p:pic>
      <p:sp>
        <p:nvSpPr>
          <p:cNvPr id="33" name="TextBox 32"/>
          <p:cNvSpPr txBox="1"/>
          <p:nvPr/>
        </p:nvSpPr>
        <p:spPr>
          <a:xfrm>
            <a:off x="7848029" y="3917442"/>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0.1</a:t>
            </a:r>
          </a:p>
        </p:txBody>
      </p:sp>
      <p:sp>
        <p:nvSpPr>
          <p:cNvPr id="34" name="TextBox 33"/>
          <p:cNvSpPr txBox="1"/>
          <p:nvPr/>
        </p:nvSpPr>
        <p:spPr>
          <a:xfrm>
            <a:off x="8279987" y="3899440"/>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35" name="TextBox 34"/>
          <p:cNvSpPr txBox="1"/>
          <p:nvPr/>
        </p:nvSpPr>
        <p:spPr>
          <a:xfrm>
            <a:off x="467963" y="4421410"/>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4.</a:t>
            </a:r>
          </a:p>
        </p:txBody>
      </p:sp>
      <p:sp>
        <p:nvSpPr>
          <p:cNvPr id="36" name="TextBox 35"/>
          <p:cNvSpPr txBox="1"/>
          <p:nvPr/>
        </p:nvSpPr>
        <p:spPr>
          <a:xfrm>
            <a:off x="611981" y="4421410"/>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Learns from mistakes.</a:t>
            </a:r>
          </a:p>
        </p:txBody>
      </p:sp>
      <p:sp>
        <p:nvSpPr>
          <p:cNvPr id="37" name="TextBox 36"/>
          <p:cNvSpPr txBox="1"/>
          <p:nvPr/>
        </p:nvSpPr>
        <p:spPr>
          <a:xfrm>
            <a:off x="6803993" y="4421410"/>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4.5</a:t>
            </a:r>
          </a:p>
        </p:txBody>
      </p:sp>
      <p:sp>
        <p:nvSpPr>
          <p:cNvPr id="38" name="TextBox 37"/>
          <p:cNvSpPr txBox="1"/>
          <p:nvPr/>
        </p:nvSpPr>
        <p:spPr>
          <a:xfrm>
            <a:off x="7343966" y="4421410"/>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4.2</a:t>
            </a:r>
          </a:p>
        </p:txBody>
      </p:sp>
      <p:pic>
        <p:nvPicPr>
          <p:cNvPr id="39" name="Picture 38"/>
          <p:cNvPicPr>
            <a:picLocks noChangeAspect="1"/>
          </p:cNvPicPr>
          <p:nvPr/>
        </p:nvPicPr>
        <p:blipFill>
          <a:blip r:embed="rId5"/>
          <a:stretch>
            <a:fillRect/>
          </a:stretch>
        </p:blipFill>
        <p:spPr>
          <a:xfrm>
            <a:off x="7919942" y="4361402"/>
            <a:ext cx="285750" cy="285750"/>
          </a:xfrm>
          <a:prstGeom prst="rect">
            <a:avLst/>
          </a:prstGeom>
        </p:spPr>
      </p:pic>
      <p:sp>
        <p:nvSpPr>
          <p:cNvPr id="40" name="TextBox 39"/>
          <p:cNvSpPr txBox="1"/>
          <p:nvPr/>
        </p:nvSpPr>
        <p:spPr>
          <a:xfrm>
            <a:off x="7848029" y="4421410"/>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0.3</a:t>
            </a:r>
          </a:p>
        </p:txBody>
      </p:sp>
      <p:sp>
        <p:nvSpPr>
          <p:cNvPr id="41" name="TextBox 40"/>
          <p:cNvSpPr txBox="1"/>
          <p:nvPr/>
        </p:nvSpPr>
        <p:spPr>
          <a:xfrm>
            <a:off x="8279987" y="4403408"/>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42" name="TextBox 41"/>
          <p:cNvSpPr txBox="1"/>
          <p:nvPr/>
        </p:nvSpPr>
        <p:spPr>
          <a:xfrm>
            <a:off x="467963" y="4925378"/>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5.</a:t>
            </a:r>
          </a:p>
        </p:txBody>
      </p:sp>
      <p:sp>
        <p:nvSpPr>
          <p:cNvPr id="43" name="TextBox 42"/>
          <p:cNvSpPr txBox="1"/>
          <p:nvPr/>
        </p:nvSpPr>
        <p:spPr>
          <a:xfrm>
            <a:off x="611981" y="4925378"/>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Keeps up to date with industry trends and market conditions.</a:t>
            </a:r>
          </a:p>
        </p:txBody>
      </p:sp>
      <p:sp>
        <p:nvSpPr>
          <p:cNvPr id="44" name="TextBox 43"/>
          <p:cNvSpPr txBox="1"/>
          <p:nvPr/>
        </p:nvSpPr>
        <p:spPr>
          <a:xfrm>
            <a:off x="6803993" y="4925378"/>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4.2</a:t>
            </a:r>
          </a:p>
        </p:txBody>
      </p:sp>
      <p:sp>
        <p:nvSpPr>
          <p:cNvPr id="45" name="TextBox 44"/>
          <p:cNvSpPr txBox="1"/>
          <p:nvPr/>
        </p:nvSpPr>
        <p:spPr>
          <a:xfrm>
            <a:off x="7343966" y="492537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4.2</a:t>
            </a:r>
          </a:p>
        </p:txBody>
      </p:sp>
      <p:pic>
        <p:nvPicPr>
          <p:cNvPr id="46" name="Picture 45"/>
          <p:cNvPicPr>
            <a:picLocks noChangeAspect="1"/>
          </p:cNvPicPr>
          <p:nvPr/>
        </p:nvPicPr>
        <p:blipFill>
          <a:blip r:embed="rId5"/>
          <a:stretch>
            <a:fillRect/>
          </a:stretch>
        </p:blipFill>
        <p:spPr>
          <a:xfrm>
            <a:off x="7919942" y="4865370"/>
            <a:ext cx="285750" cy="285750"/>
          </a:xfrm>
          <a:prstGeom prst="rect">
            <a:avLst/>
          </a:prstGeom>
        </p:spPr>
      </p:pic>
      <p:sp>
        <p:nvSpPr>
          <p:cNvPr id="47" name="TextBox 46"/>
          <p:cNvSpPr txBox="1"/>
          <p:nvPr/>
        </p:nvSpPr>
        <p:spPr>
          <a:xfrm>
            <a:off x="7848029" y="492537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FFFFFF">
                    <a:alpha val="100000"/>
                  </a:srgbClr>
                </a:solidFill>
                <a:latin typeface="dejavusans"/>
              </a:rPr>
              <a:t>✓</a:t>
            </a:r>
          </a:p>
        </p:txBody>
      </p:sp>
      <p:sp>
        <p:nvSpPr>
          <p:cNvPr id="48" name="TextBox 47"/>
          <p:cNvSpPr txBox="1"/>
          <p:nvPr/>
        </p:nvSpPr>
        <p:spPr>
          <a:xfrm>
            <a:off x="8279987" y="4907375"/>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49" name="TextBox 48"/>
          <p:cNvSpPr txBox="1"/>
          <p:nvPr/>
        </p:nvSpPr>
        <p:spPr>
          <a:xfrm>
            <a:off x="467963" y="5429441"/>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6.</a:t>
            </a:r>
          </a:p>
        </p:txBody>
      </p:sp>
      <p:sp>
        <p:nvSpPr>
          <p:cNvPr id="50" name="TextBox 49"/>
          <p:cNvSpPr txBox="1"/>
          <p:nvPr/>
        </p:nvSpPr>
        <p:spPr>
          <a:xfrm>
            <a:off x="611981" y="5429441"/>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Strives to improve their own performance.</a:t>
            </a:r>
          </a:p>
        </p:txBody>
      </p:sp>
      <p:sp>
        <p:nvSpPr>
          <p:cNvPr id="51" name="TextBox 50"/>
          <p:cNvSpPr txBox="1"/>
          <p:nvPr/>
        </p:nvSpPr>
        <p:spPr>
          <a:xfrm>
            <a:off x="6803993" y="5429441"/>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4.5</a:t>
            </a:r>
          </a:p>
        </p:txBody>
      </p:sp>
      <p:sp>
        <p:nvSpPr>
          <p:cNvPr id="52" name="TextBox 51"/>
          <p:cNvSpPr txBox="1"/>
          <p:nvPr/>
        </p:nvSpPr>
        <p:spPr>
          <a:xfrm>
            <a:off x="7343966" y="542944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4.4</a:t>
            </a:r>
          </a:p>
        </p:txBody>
      </p:sp>
      <p:pic>
        <p:nvPicPr>
          <p:cNvPr id="53" name="Picture 52"/>
          <p:cNvPicPr>
            <a:picLocks noChangeAspect="1"/>
          </p:cNvPicPr>
          <p:nvPr/>
        </p:nvPicPr>
        <p:blipFill>
          <a:blip r:embed="rId5"/>
          <a:stretch>
            <a:fillRect/>
          </a:stretch>
        </p:blipFill>
        <p:spPr>
          <a:xfrm>
            <a:off x="7919942" y="5369338"/>
            <a:ext cx="285750" cy="285750"/>
          </a:xfrm>
          <a:prstGeom prst="rect">
            <a:avLst/>
          </a:prstGeom>
        </p:spPr>
      </p:pic>
      <p:sp>
        <p:nvSpPr>
          <p:cNvPr id="54" name="TextBox 53"/>
          <p:cNvSpPr txBox="1"/>
          <p:nvPr/>
        </p:nvSpPr>
        <p:spPr>
          <a:xfrm>
            <a:off x="7848029" y="542944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0.1</a:t>
            </a:r>
          </a:p>
        </p:txBody>
      </p:sp>
      <p:sp>
        <p:nvSpPr>
          <p:cNvPr id="55" name="TextBox 54"/>
          <p:cNvSpPr txBox="1"/>
          <p:nvPr/>
        </p:nvSpPr>
        <p:spPr>
          <a:xfrm>
            <a:off x="8279987" y="5411438"/>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56" name="TextBox 55"/>
          <p:cNvSpPr txBox="1"/>
          <p:nvPr/>
        </p:nvSpPr>
        <p:spPr>
          <a:xfrm>
            <a:off x="467963" y="5933408"/>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7.</a:t>
            </a:r>
          </a:p>
        </p:txBody>
      </p:sp>
      <p:sp>
        <p:nvSpPr>
          <p:cNvPr id="57" name="TextBox 56"/>
          <p:cNvSpPr txBox="1"/>
          <p:nvPr/>
        </p:nvSpPr>
        <p:spPr>
          <a:xfrm>
            <a:off x="611981" y="5933408"/>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Quickly adapts to new circumstances.</a:t>
            </a:r>
          </a:p>
        </p:txBody>
      </p:sp>
      <p:sp>
        <p:nvSpPr>
          <p:cNvPr id="58" name="TextBox 57"/>
          <p:cNvSpPr txBox="1"/>
          <p:nvPr/>
        </p:nvSpPr>
        <p:spPr>
          <a:xfrm>
            <a:off x="6803993" y="5933408"/>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4.2</a:t>
            </a:r>
          </a:p>
        </p:txBody>
      </p:sp>
      <p:sp>
        <p:nvSpPr>
          <p:cNvPr id="59" name="TextBox 58"/>
          <p:cNvSpPr txBox="1"/>
          <p:nvPr/>
        </p:nvSpPr>
        <p:spPr>
          <a:xfrm>
            <a:off x="7343966" y="593340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4.1</a:t>
            </a:r>
          </a:p>
        </p:txBody>
      </p:sp>
      <p:pic>
        <p:nvPicPr>
          <p:cNvPr id="60" name="Picture 59"/>
          <p:cNvPicPr>
            <a:picLocks noChangeAspect="1"/>
          </p:cNvPicPr>
          <p:nvPr/>
        </p:nvPicPr>
        <p:blipFill>
          <a:blip r:embed="rId5"/>
          <a:stretch>
            <a:fillRect/>
          </a:stretch>
        </p:blipFill>
        <p:spPr>
          <a:xfrm>
            <a:off x="7919942" y="5873401"/>
            <a:ext cx="285750" cy="285750"/>
          </a:xfrm>
          <a:prstGeom prst="rect">
            <a:avLst/>
          </a:prstGeom>
        </p:spPr>
      </p:pic>
      <p:sp>
        <p:nvSpPr>
          <p:cNvPr id="61" name="TextBox 60"/>
          <p:cNvSpPr txBox="1"/>
          <p:nvPr/>
        </p:nvSpPr>
        <p:spPr>
          <a:xfrm>
            <a:off x="7848029" y="593340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0.1</a:t>
            </a:r>
          </a:p>
        </p:txBody>
      </p:sp>
      <p:sp>
        <p:nvSpPr>
          <p:cNvPr id="62" name="TextBox 61"/>
          <p:cNvSpPr txBox="1"/>
          <p:nvPr/>
        </p:nvSpPr>
        <p:spPr>
          <a:xfrm>
            <a:off x="8279987" y="5915406"/>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63" name="TextBox 62"/>
          <p:cNvSpPr txBox="1"/>
          <p:nvPr/>
        </p:nvSpPr>
        <p:spPr>
          <a:xfrm>
            <a:off x="360045" y="6449378"/>
            <a:ext cx="8424005"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b="1" u="none" spc="0">
                <a:solidFill>
                  <a:srgbClr val="4D4D4D">
                    <a:alpha val="100000"/>
                  </a:srgbClr>
                </a:solidFill>
                <a:latin typeface="Open Sans"/>
              </a:rPr>
              <a:t>KEY:   I = Level of Importance   D = Level of Demonstration   d = Difference   BM = Benchmark</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360045" y="216027"/>
          <a:ext cx="8799195" cy="5472017"/>
          <a:chOff x="360045" y="216027"/>
          <a:chExt cx="8799195" cy="5472017"/>
        </a:xfrm>
      </p:grpSpPr>
      <p:pic>
        <p:nvPicPr>
          <p:cNvPr id="7" name="Picture 6"/>
          <p:cNvPicPr>
            <a:picLocks noChangeAspect="1"/>
          </p:cNvPicPr>
          <p:nvPr/>
        </p:nvPicPr>
        <p:blipFill>
          <a:blip r:embed="rId2"/>
          <a:stretch>
            <a:fillRect/>
          </a:stretch>
        </p:blipFill>
        <p:spPr>
          <a:xfrm>
            <a:off x="360045" y="216027"/>
            <a:ext cx="323850" cy="324041"/>
          </a:xfrm>
          <a:prstGeom prst="rect">
            <a:avLst/>
          </a:prstGeom>
        </p:spPr>
      </p:pic>
      <p:sp>
        <p:nvSpPr>
          <p:cNvPr id="2" name="TextBox 1"/>
          <p:cNvSpPr txBox="1"/>
          <p:nvPr/>
        </p:nvSpPr>
        <p:spPr>
          <a:xfrm>
            <a:off x="719995" y="216027"/>
            <a:ext cx="8063960" cy="324041"/>
          </a:xfrm>
          <a:prstGeom prst="rect">
            <a:avLst/>
          </a:prstGeom>
          <a:noFill/>
        </p:spPr>
        <p:txBody>
          <a:bodyPr lIns="91440" tIns="45720" rIns="91440" bIns="45720" rtlCol="0" anchor="ctr">
            <a:spAutoFit/>
          </a:bodyPr>
          <a:lstStyle/>
          <a:p>
            <a:pPr marL="0" marR="0" lvl="0" indent="0" algn="l" fontAlgn="ctr">
              <a:lnSpc>
                <a:spcPct val="100000"/>
              </a:lnSpc>
            </a:pPr>
            <a:r>
              <a:rPr lang="en-US" sz="2200" u="none" spc="0">
                <a:solidFill>
                  <a:srgbClr val="009EE3">
                    <a:alpha val="100000"/>
                  </a:srgbClr>
                </a:solidFill>
                <a:latin typeface="Open Sans"/>
              </a:rPr>
              <a:t>INSPIRING PERFORMANCE</a:t>
            </a:r>
          </a:p>
        </p:txBody>
      </p:sp>
      <p:pic>
        <p:nvPicPr>
          <p:cNvPr id="3" name="Picture 2"/>
          <p:cNvPicPr>
            <a:picLocks noChangeAspect="1"/>
          </p:cNvPicPr>
          <p:nvPr/>
        </p:nvPicPr>
        <p:blipFill>
          <a:blip r:embed="rId3"/>
          <a:stretch>
            <a:fillRect/>
          </a:stretch>
        </p:blipFill>
        <p:spPr>
          <a:xfrm>
            <a:off x="360045" y="719995"/>
            <a:ext cx="8439150" cy="1193387"/>
          </a:xfrm>
          <a:prstGeom prst="rect">
            <a:avLst/>
          </a:prstGeom>
        </p:spPr>
      </p:pic>
      <p:graphicFrame>
        <p:nvGraphicFramePr>
          <p:cNvPr id="4" name="Table 3"/>
          <p:cNvGraphicFramePr>
            <a:graphicFrameLocks noGrp="1"/>
          </p:cNvGraphicFramePr>
          <p:nvPr/>
        </p:nvGraphicFramePr>
        <p:xfrm>
          <a:off x="1143000" y="2095500"/>
          <a:ext cx="0" cy="0"/>
        </p:xfrm>
        <a:graphic>
          <a:graphicData uri="http://schemas.openxmlformats.org/drawingml/2006/table">
            <a:tbl>
              <a:tblPr firstRow="1" bandRow="1"/>
              <a:tblGrid>
                <a:gridCol w="1143000">
                  <a:extLst>
                    <a:ext uri="{9D8B030D-6E8A-4147-A177-3AD203B41FA5}">
                      <a16:colId xmlns:a16="http://schemas.microsoft.com/office/drawing/2014/main" val="20000"/>
                    </a:ext>
                  </a:extLst>
                </a:gridCol>
                <a:gridCol w="1714500">
                  <a:extLst>
                    <a:ext uri="{9D8B030D-6E8A-4147-A177-3AD203B41FA5}">
                      <a16:colId xmlns:a16="http://schemas.microsoft.com/office/drawing/2014/main" val="20001"/>
                    </a:ext>
                  </a:extLst>
                </a:gridCol>
                <a:gridCol w="17145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tblGrid>
              <a:tr h="47625">
                <a:tc>
                  <a:txBody>
                    <a:bodyPr/>
                    <a:lstStyle/>
                    <a:p>
                      <a:pPr marL="0" marR="0" lvl="0" indent="0" algn="ctr" fontAlgn="ctr">
                        <a:lnSpc>
                          <a:spcPct val="100000"/>
                        </a:lnSpc>
                      </a:pPr>
                      <a:r>
                        <a:rPr lang="en-US" sz="1100" b="1" u="none" spc="0">
                          <a:solidFill>
                            <a:srgbClr val="FFFFFF">
                              <a:alpha val="100000"/>
                            </a:srgbClr>
                          </a:solidFill>
                          <a:latin typeface="open sans"/>
                        </a:rPr>
                        <a:t>Benchmarks</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009FE3">
                        <a:alpha val="100000"/>
                      </a:srgbClr>
                    </a:solidFill>
                  </a:tcPr>
                </a:tc>
                <a:tc>
                  <a:txBody>
                    <a:bodyPr/>
                    <a:lstStyle/>
                    <a:p>
                      <a:pPr marL="0" marR="0" lvl="0" indent="0" algn="ctr" fontAlgn="ctr">
                        <a:lnSpc>
                          <a:spcPct val="100000"/>
                        </a:lnSpc>
                      </a:pPr>
                      <a:r>
                        <a:rPr lang="en-US" sz="900" u="none" spc="0">
                          <a:solidFill>
                            <a:srgbClr val="000000">
                              <a:alpha val="100000"/>
                            </a:srgbClr>
                          </a:solidFill>
                          <a:latin typeface="open sans"/>
                        </a:rPr>
                        <a:t>Average Demonstration: </a:t>
                      </a:r>
                      <a:r>
                        <a:rPr lang="en-US" sz="900" b="1" u="none" spc="0">
                          <a:solidFill>
                            <a:srgbClr val="000000">
                              <a:alpha val="100000"/>
                            </a:srgbClr>
                          </a:solidFill>
                          <a:latin typeface="open sans"/>
                        </a:rPr>
                        <a:t>64</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Standard Deviation: </a:t>
                      </a:r>
                      <a:r>
                        <a:rPr lang="en-US" sz="900" b="1" u="none" spc="0">
                          <a:solidFill>
                            <a:srgbClr val="000000">
                              <a:alpha val="100000"/>
                            </a:srgbClr>
                          </a:solidFill>
                          <a:latin typeface="open sans"/>
                        </a:rPr>
                        <a:t>16</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Minimum: </a:t>
                      </a:r>
                      <a:r>
                        <a:rPr lang="en-US" sz="900" b="1" u="none" spc="0">
                          <a:solidFill>
                            <a:srgbClr val="000000">
                              <a:alpha val="100000"/>
                            </a:srgbClr>
                          </a:solidFill>
                          <a:latin typeface="open sans"/>
                        </a:rPr>
                        <a:t>42</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Maximum: </a:t>
                      </a:r>
                      <a:r>
                        <a:rPr lang="en-US" sz="900" b="1" u="none" spc="0">
                          <a:solidFill>
                            <a:srgbClr val="000000">
                              <a:alpha val="100000"/>
                            </a:srgbClr>
                          </a:solidFill>
                          <a:latin typeface="open sans"/>
                        </a:rPr>
                        <a:t>95</a:t>
                      </a:r>
                    </a:p>
                  </a:txBody>
                  <a:tcPr marL="0" marR="0" marT="0" marB="0" anchor="ctr">
                    <a:lnL w="0" cap="flat" cmpd="sng" algn="ctr">
                      <a:solidFill>
                        <a:srgbClr val="000000">
                          <a:alpha val="100000"/>
                        </a:srgbClr>
                      </a:solidFill>
                      <a:prstDash val="solid"/>
                      <a:round/>
                      <a:headEnd type="none" w="med" len="med"/>
                      <a:tailEnd type="none" w="med" len="med"/>
                    </a:lnL>
                    <a:lnR w="9525" cap="flat" cmpd="sng" algn="ctr">
                      <a:solidFill>
                        <a:srgbClr val="009FE3">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extLst>
                  <a:ext uri="{0D108BD9-81ED-4DB2-BD59-A6C34878D82A}">
                    <a16:rowId xmlns:a16="http://schemas.microsoft.com/office/drawing/2014/main" val="10000"/>
                  </a:ext>
                </a:extLst>
              </a:tr>
            </a:tbl>
          </a:graphicData>
        </a:graphic>
      </p:graphicFrame>
      <p:pic>
        <p:nvPicPr>
          <p:cNvPr id="5" name="Picture 4"/>
          <p:cNvPicPr>
            <a:picLocks noChangeAspect="1"/>
          </p:cNvPicPr>
          <p:nvPr/>
        </p:nvPicPr>
        <p:blipFill>
          <a:blip r:embed="rId4"/>
          <a:stretch>
            <a:fillRect/>
          </a:stretch>
        </p:blipFill>
        <p:spPr>
          <a:xfrm>
            <a:off x="1187958" y="3491960"/>
            <a:ext cx="7134225" cy="1496854"/>
          </a:xfrm>
          <a:prstGeom prst="rect">
            <a:avLst/>
          </a:prstGeom>
        </p:spPr>
      </p:pic>
      <p:sp>
        <p:nvSpPr>
          <p:cNvPr id="6" name="TextBox 5"/>
          <p:cNvSpPr txBox="1"/>
          <p:nvPr/>
        </p:nvSpPr>
        <p:spPr>
          <a:xfrm>
            <a:off x="360045" y="5291995"/>
            <a:ext cx="8424005"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b="1" u="none" spc="0">
                <a:solidFill>
                  <a:srgbClr val="4D4D4D">
                    <a:alpha val="100000"/>
                  </a:srgbClr>
                </a:solidFill>
                <a:latin typeface="Open Sans"/>
              </a:rPr>
              <a:t>Percentage of the group that are high, average and low in Inspiring Performance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350520" y="216027"/>
          <a:ext cx="8799195" cy="6629400"/>
          <a:chOff x="350520" y="216027"/>
          <a:chExt cx="8799195" cy="6629400"/>
        </a:xfrm>
      </p:grpSpPr>
      <p:pic>
        <p:nvPicPr>
          <p:cNvPr id="64" name="Picture 63"/>
          <p:cNvPicPr>
            <a:picLocks noChangeAspect="1"/>
          </p:cNvPicPr>
          <p:nvPr/>
        </p:nvPicPr>
        <p:blipFill>
          <a:blip r:embed="rId2"/>
          <a:stretch>
            <a:fillRect/>
          </a:stretch>
        </p:blipFill>
        <p:spPr>
          <a:xfrm>
            <a:off x="360045" y="216027"/>
            <a:ext cx="323850" cy="324041"/>
          </a:xfrm>
          <a:prstGeom prst="rect">
            <a:avLst/>
          </a:prstGeom>
        </p:spPr>
      </p:pic>
      <p:sp>
        <p:nvSpPr>
          <p:cNvPr id="2" name="TextBox 1"/>
          <p:cNvSpPr txBox="1"/>
          <p:nvPr/>
        </p:nvSpPr>
        <p:spPr>
          <a:xfrm>
            <a:off x="719995" y="216027"/>
            <a:ext cx="8063960" cy="324041"/>
          </a:xfrm>
          <a:prstGeom prst="rect">
            <a:avLst/>
          </a:prstGeom>
          <a:noFill/>
        </p:spPr>
        <p:txBody>
          <a:bodyPr lIns="91440" tIns="45720" rIns="91440" bIns="45720" rtlCol="0" anchor="ctr">
            <a:spAutoFit/>
          </a:bodyPr>
          <a:lstStyle/>
          <a:p>
            <a:pPr marL="0" marR="0" lvl="0" indent="0" algn="l" fontAlgn="ctr">
              <a:lnSpc>
                <a:spcPct val="100000"/>
              </a:lnSpc>
            </a:pPr>
            <a:r>
              <a:rPr lang="en-US" sz="2200" u="none" spc="0">
                <a:solidFill>
                  <a:srgbClr val="009EE3">
                    <a:alpha val="100000"/>
                  </a:srgbClr>
                </a:solidFill>
                <a:latin typeface="Open Sans"/>
              </a:rPr>
              <a:t>INSPIRING PERFORMANCE</a:t>
            </a:r>
          </a:p>
        </p:txBody>
      </p:sp>
      <p:pic>
        <p:nvPicPr>
          <p:cNvPr id="3" name="Picture 2"/>
          <p:cNvPicPr>
            <a:picLocks noChangeAspect="1"/>
          </p:cNvPicPr>
          <p:nvPr/>
        </p:nvPicPr>
        <p:blipFill>
          <a:blip r:embed="rId3"/>
          <a:stretch>
            <a:fillRect/>
          </a:stretch>
        </p:blipFill>
        <p:spPr>
          <a:xfrm>
            <a:off x="360045" y="719995"/>
            <a:ext cx="8439150" cy="1193387"/>
          </a:xfrm>
          <a:prstGeom prst="rect">
            <a:avLst/>
          </a:prstGeom>
        </p:spPr>
      </p:pic>
      <p:graphicFrame>
        <p:nvGraphicFramePr>
          <p:cNvPr id="4" name="Table 3"/>
          <p:cNvGraphicFramePr>
            <a:graphicFrameLocks noGrp="1"/>
          </p:cNvGraphicFramePr>
          <p:nvPr/>
        </p:nvGraphicFramePr>
        <p:xfrm>
          <a:off x="1143000" y="2095500"/>
          <a:ext cx="0" cy="0"/>
        </p:xfrm>
        <a:graphic>
          <a:graphicData uri="http://schemas.openxmlformats.org/drawingml/2006/table">
            <a:tbl>
              <a:tblPr firstRow="1" bandRow="1"/>
              <a:tblGrid>
                <a:gridCol w="1143000">
                  <a:extLst>
                    <a:ext uri="{9D8B030D-6E8A-4147-A177-3AD203B41FA5}">
                      <a16:colId xmlns:a16="http://schemas.microsoft.com/office/drawing/2014/main" val="20000"/>
                    </a:ext>
                  </a:extLst>
                </a:gridCol>
                <a:gridCol w="1714500">
                  <a:extLst>
                    <a:ext uri="{9D8B030D-6E8A-4147-A177-3AD203B41FA5}">
                      <a16:colId xmlns:a16="http://schemas.microsoft.com/office/drawing/2014/main" val="20001"/>
                    </a:ext>
                  </a:extLst>
                </a:gridCol>
                <a:gridCol w="17145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tblGrid>
              <a:tr h="47625">
                <a:tc>
                  <a:txBody>
                    <a:bodyPr/>
                    <a:lstStyle/>
                    <a:p>
                      <a:pPr marL="0" marR="0" lvl="0" indent="0" algn="ctr" fontAlgn="ctr">
                        <a:lnSpc>
                          <a:spcPct val="100000"/>
                        </a:lnSpc>
                      </a:pPr>
                      <a:r>
                        <a:rPr lang="en-US" sz="1100" b="1" u="none" spc="0">
                          <a:solidFill>
                            <a:srgbClr val="FFFFFF">
                              <a:alpha val="100000"/>
                            </a:srgbClr>
                          </a:solidFill>
                          <a:latin typeface="open sans"/>
                        </a:rPr>
                        <a:t>Benchmarks</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009FE3">
                        <a:alpha val="100000"/>
                      </a:srgbClr>
                    </a:solidFill>
                  </a:tcPr>
                </a:tc>
                <a:tc>
                  <a:txBody>
                    <a:bodyPr/>
                    <a:lstStyle/>
                    <a:p>
                      <a:pPr marL="0" marR="0" lvl="0" indent="0" algn="ctr" fontAlgn="ctr">
                        <a:lnSpc>
                          <a:spcPct val="100000"/>
                        </a:lnSpc>
                      </a:pPr>
                      <a:r>
                        <a:rPr lang="en-US" sz="900" u="none" spc="0">
                          <a:solidFill>
                            <a:srgbClr val="000000">
                              <a:alpha val="100000"/>
                            </a:srgbClr>
                          </a:solidFill>
                          <a:latin typeface="open sans"/>
                        </a:rPr>
                        <a:t>Average Demonstration: </a:t>
                      </a:r>
                      <a:r>
                        <a:rPr lang="en-US" sz="900" b="1" u="none" spc="0">
                          <a:solidFill>
                            <a:srgbClr val="000000">
                              <a:alpha val="100000"/>
                            </a:srgbClr>
                          </a:solidFill>
                          <a:latin typeface="open sans"/>
                        </a:rPr>
                        <a:t>64</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Standard Deviation: </a:t>
                      </a:r>
                      <a:r>
                        <a:rPr lang="en-US" sz="900" b="1" u="none" spc="0">
                          <a:solidFill>
                            <a:srgbClr val="000000">
                              <a:alpha val="100000"/>
                            </a:srgbClr>
                          </a:solidFill>
                          <a:latin typeface="open sans"/>
                        </a:rPr>
                        <a:t>16</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Minimum: </a:t>
                      </a:r>
                      <a:r>
                        <a:rPr lang="en-US" sz="900" b="1" u="none" spc="0">
                          <a:solidFill>
                            <a:srgbClr val="000000">
                              <a:alpha val="100000"/>
                            </a:srgbClr>
                          </a:solidFill>
                          <a:latin typeface="open sans"/>
                        </a:rPr>
                        <a:t>42</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Maximum: </a:t>
                      </a:r>
                      <a:r>
                        <a:rPr lang="en-US" sz="900" b="1" u="none" spc="0">
                          <a:solidFill>
                            <a:srgbClr val="000000">
                              <a:alpha val="100000"/>
                            </a:srgbClr>
                          </a:solidFill>
                          <a:latin typeface="open sans"/>
                        </a:rPr>
                        <a:t>95</a:t>
                      </a:r>
                    </a:p>
                  </a:txBody>
                  <a:tcPr marL="0" marR="0" marT="0" marB="0" anchor="ctr">
                    <a:lnL w="0" cap="flat" cmpd="sng" algn="ctr">
                      <a:solidFill>
                        <a:srgbClr val="000000">
                          <a:alpha val="100000"/>
                        </a:srgbClr>
                      </a:solidFill>
                      <a:prstDash val="solid"/>
                      <a:round/>
                      <a:headEnd type="none" w="med" len="med"/>
                      <a:tailEnd type="none" w="med" len="med"/>
                    </a:lnL>
                    <a:lnR w="9525" cap="flat" cmpd="sng" algn="ctr">
                      <a:solidFill>
                        <a:srgbClr val="009FE3">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extLst>
                  <a:ext uri="{0D108BD9-81ED-4DB2-BD59-A6C34878D82A}">
                    <a16:rowId xmlns:a16="http://schemas.microsoft.com/office/drawing/2014/main" val="10000"/>
                  </a:ext>
                </a:extLst>
              </a:tr>
            </a:tbl>
          </a:graphicData>
        </a:graphic>
      </p:graphicFrame>
      <p:pic>
        <p:nvPicPr>
          <p:cNvPr id="5" name="Picture 4"/>
          <p:cNvPicPr>
            <a:picLocks noChangeAspect="1"/>
          </p:cNvPicPr>
          <p:nvPr/>
        </p:nvPicPr>
        <p:blipFill>
          <a:blip r:embed="rId4"/>
          <a:stretch>
            <a:fillRect/>
          </a:stretch>
        </p:blipFill>
        <p:spPr>
          <a:xfrm>
            <a:off x="350520" y="2417445"/>
            <a:ext cx="8448675" cy="323850"/>
          </a:xfrm>
          <a:prstGeom prst="rect">
            <a:avLst/>
          </a:prstGeom>
        </p:spPr>
      </p:pic>
      <p:sp>
        <p:nvSpPr>
          <p:cNvPr id="6" name="TextBox 5"/>
          <p:cNvSpPr txBox="1"/>
          <p:nvPr/>
        </p:nvSpPr>
        <p:spPr>
          <a:xfrm>
            <a:off x="431959" y="2498408"/>
            <a:ext cx="8351996"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Question</a:t>
            </a:r>
          </a:p>
        </p:txBody>
      </p:sp>
      <p:sp>
        <p:nvSpPr>
          <p:cNvPr id="7" name="TextBox 6"/>
          <p:cNvSpPr txBox="1"/>
          <p:nvPr/>
        </p:nvSpPr>
        <p:spPr>
          <a:xfrm>
            <a:off x="6834283" y="2498408"/>
            <a:ext cx="1949768"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  I</a:t>
            </a:r>
          </a:p>
        </p:txBody>
      </p:sp>
      <p:sp>
        <p:nvSpPr>
          <p:cNvPr id="8" name="TextBox 7"/>
          <p:cNvSpPr txBox="1"/>
          <p:nvPr/>
        </p:nvSpPr>
        <p:spPr>
          <a:xfrm>
            <a:off x="7339679" y="2498408"/>
            <a:ext cx="1444276"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  D</a:t>
            </a:r>
          </a:p>
        </p:txBody>
      </p:sp>
      <p:sp>
        <p:nvSpPr>
          <p:cNvPr id="9" name="TextBox 8"/>
          <p:cNvSpPr txBox="1"/>
          <p:nvPr/>
        </p:nvSpPr>
        <p:spPr>
          <a:xfrm>
            <a:off x="7845076" y="2498408"/>
            <a:ext cx="938879"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  d</a:t>
            </a:r>
          </a:p>
        </p:txBody>
      </p:sp>
      <p:sp>
        <p:nvSpPr>
          <p:cNvPr id="10" name="TextBox 9"/>
          <p:cNvSpPr txBox="1"/>
          <p:nvPr/>
        </p:nvSpPr>
        <p:spPr>
          <a:xfrm>
            <a:off x="8350568" y="2498408"/>
            <a:ext cx="433483"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BM</a:t>
            </a:r>
          </a:p>
        </p:txBody>
      </p:sp>
      <p:cxnSp>
        <p:nvCxnSpPr>
          <p:cNvPr id="11" name="Straight Connector 10"/>
          <p:cNvCxnSpPr/>
          <p:nvPr/>
        </p:nvCxnSpPr>
        <p:spPr>
          <a:xfrm>
            <a:off x="360045" y="2741390"/>
            <a:ext cx="0" cy="3527965"/>
          </a:xfrm>
          <a:prstGeom prst="line">
            <a:avLst/>
          </a:prstGeom>
          <a:ln w="12700" cap="flat" cmpd="sng" algn="ctr">
            <a:solidFill>
              <a:srgbClr val="009EE3">
                <a:alpha val="100000"/>
              </a:srgbClr>
            </a:solidFill>
            <a:prstDash val="solid"/>
            <a:round/>
            <a:headEnd type="none" w="med" len="med"/>
            <a:tailEnd type="none" w="med" len="med"/>
          </a:ln>
        </p:spPr>
      </p:cxnSp>
      <p:cxnSp>
        <p:nvCxnSpPr>
          <p:cNvPr id="12" name="Straight Connector 11"/>
          <p:cNvCxnSpPr/>
          <p:nvPr/>
        </p:nvCxnSpPr>
        <p:spPr>
          <a:xfrm>
            <a:off x="8783955" y="2741390"/>
            <a:ext cx="0" cy="3527965"/>
          </a:xfrm>
          <a:prstGeom prst="line">
            <a:avLst/>
          </a:prstGeom>
          <a:ln w="12700" cap="flat" cmpd="sng" algn="ctr">
            <a:solidFill>
              <a:srgbClr val="009EE3">
                <a:alpha val="100000"/>
              </a:srgbClr>
            </a:solidFill>
            <a:prstDash val="solid"/>
            <a:round/>
            <a:headEnd type="none" w="med" len="med"/>
            <a:tailEnd type="none" w="med" len="med"/>
          </a:ln>
        </p:spPr>
      </p:cxnSp>
      <p:cxnSp>
        <p:nvCxnSpPr>
          <p:cNvPr id="13" name="Straight Connector 12"/>
          <p:cNvCxnSpPr/>
          <p:nvPr/>
        </p:nvCxnSpPr>
        <p:spPr>
          <a:xfrm>
            <a:off x="360045" y="6269355"/>
            <a:ext cx="8423910" cy="0"/>
          </a:xfrm>
          <a:prstGeom prst="line">
            <a:avLst/>
          </a:prstGeom>
          <a:ln w="12700" cap="flat" cmpd="sng" algn="ctr">
            <a:solidFill>
              <a:srgbClr val="009EE3">
                <a:alpha val="100000"/>
              </a:srgbClr>
            </a:solidFill>
            <a:prstDash val="solid"/>
            <a:round/>
            <a:headEnd type="none" w="med" len="med"/>
            <a:tailEnd type="none" w="med" len="med"/>
          </a:ln>
        </p:spPr>
      </p:cxnSp>
      <p:sp>
        <p:nvSpPr>
          <p:cNvPr id="14" name="TextBox 13"/>
          <p:cNvSpPr txBox="1"/>
          <p:nvPr/>
        </p:nvSpPr>
        <p:spPr>
          <a:xfrm>
            <a:off x="467963" y="2909411"/>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1.</a:t>
            </a:r>
          </a:p>
        </p:txBody>
      </p:sp>
      <p:sp>
        <p:nvSpPr>
          <p:cNvPr id="15" name="TextBox 14"/>
          <p:cNvSpPr txBox="1"/>
          <p:nvPr/>
        </p:nvSpPr>
        <p:spPr>
          <a:xfrm>
            <a:off x="611981" y="2909411"/>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Provides useful support and guidance.</a:t>
            </a:r>
          </a:p>
        </p:txBody>
      </p:sp>
      <p:sp>
        <p:nvSpPr>
          <p:cNvPr id="16" name="TextBox 15"/>
          <p:cNvSpPr txBox="1"/>
          <p:nvPr/>
        </p:nvSpPr>
        <p:spPr>
          <a:xfrm>
            <a:off x="6803993" y="2909411"/>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4.4</a:t>
            </a:r>
          </a:p>
        </p:txBody>
      </p:sp>
      <p:sp>
        <p:nvSpPr>
          <p:cNvPr id="17" name="TextBox 16"/>
          <p:cNvSpPr txBox="1"/>
          <p:nvPr/>
        </p:nvSpPr>
        <p:spPr>
          <a:xfrm>
            <a:off x="7343966" y="290941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4.3</a:t>
            </a:r>
          </a:p>
        </p:txBody>
      </p:sp>
      <p:pic>
        <p:nvPicPr>
          <p:cNvPr id="18" name="Picture 17"/>
          <p:cNvPicPr>
            <a:picLocks noChangeAspect="1"/>
          </p:cNvPicPr>
          <p:nvPr/>
        </p:nvPicPr>
        <p:blipFill>
          <a:blip r:embed="rId5"/>
          <a:stretch>
            <a:fillRect/>
          </a:stretch>
        </p:blipFill>
        <p:spPr>
          <a:xfrm>
            <a:off x="7919942" y="2849404"/>
            <a:ext cx="285750" cy="285750"/>
          </a:xfrm>
          <a:prstGeom prst="rect">
            <a:avLst/>
          </a:prstGeom>
        </p:spPr>
      </p:pic>
      <p:sp>
        <p:nvSpPr>
          <p:cNvPr id="19" name="TextBox 18"/>
          <p:cNvSpPr txBox="1"/>
          <p:nvPr/>
        </p:nvSpPr>
        <p:spPr>
          <a:xfrm>
            <a:off x="7848029" y="290941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0.1</a:t>
            </a:r>
          </a:p>
        </p:txBody>
      </p:sp>
      <p:sp>
        <p:nvSpPr>
          <p:cNvPr id="20" name="TextBox 19"/>
          <p:cNvSpPr txBox="1"/>
          <p:nvPr/>
        </p:nvSpPr>
        <p:spPr>
          <a:xfrm>
            <a:off x="8279987" y="2891409"/>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21" name="TextBox 20"/>
          <p:cNvSpPr txBox="1"/>
          <p:nvPr/>
        </p:nvSpPr>
        <p:spPr>
          <a:xfrm>
            <a:off x="467963" y="3413379"/>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2.</a:t>
            </a:r>
          </a:p>
        </p:txBody>
      </p:sp>
      <p:sp>
        <p:nvSpPr>
          <p:cNvPr id="22" name="TextBox 21"/>
          <p:cNvSpPr txBox="1"/>
          <p:nvPr/>
        </p:nvSpPr>
        <p:spPr>
          <a:xfrm>
            <a:off x="611981" y="3413379"/>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Provides constructive feedback on behaviour and performance.</a:t>
            </a:r>
          </a:p>
        </p:txBody>
      </p:sp>
      <p:sp>
        <p:nvSpPr>
          <p:cNvPr id="23" name="TextBox 22"/>
          <p:cNvSpPr txBox="1"/>
          <p:nvPr/>
        </p:nvSpPr>
        <p:spPr>
          <a:xfrm>
            <a:off x="6803993" y="3413379"/>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4.2</a:t>
            </a:r>
          </a:p>
        </p:txBody>
      </p:sp>
      <p:sp>
        <p:nvSpPr>
          <p:cNvPr id="24" name="TextBox 23"/>
          <p:cNvSpPr txBox="1"/>
          <p:nvPr/>
        </p:nvSpPr>
        <p:spPr>
          <a:xfrm>
            <a:off x="7343966" y="3413379"/>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4.0</a:t>
            </a:r>
          </a:p>
        </p:txBody>
      </p:sp>
      <p:pic>
        <p:nvPicPr>
          <p:cNvPr id="25" name="Picture 24"/>
          <p:cNvPicPr>
            <a:picLocks noChangeAspect="1"/>
          </p:cNvPicPr>
          <p:nvPr/>
        </p:nvPicPr>
        <p:blipFill>
          <a:blip r:embed="rId5"/>
          <a:stretch>
            <a:fillRect/>
          </a:stretch>
        </p:blipFill>
        <p:spPr>
          <a:xfrm>
            <a:off x="7919942" y="3353372"/>
            <a:ext cx="285750" cy="285750"/>
          </a:xfrm>
          <a:prstGeom prst="rect">
            <a:avLst/>
          </a:prstGeom>
        </p:spPr>
      </p:pic>
      <p:sp>
        <p:nvSpPr>
          <p:cNvPr id="26" name="TextBox 25"/>
          <p:cNvSpPr txBox="1"/>
          <p:nvPr/>
        </p:nvSpPr>
        <p:spPr>
          <a:xfrm>
            <a:off x="7848029" y="3413379"/>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0.2</a:t>
            </a:r>
          </a:p>
        </p:txBody>
      </p:sp>
      <p:sp>
        <p:nvSpPr>
          <p:cNvPr id="27" name="TextBox 26"/>
          <p:cNvSpPr txBox="1"/>
          <p:nvPr/>
        </p:nvSpPr>
        <p:spPr>
          <a:xfrm>
            <a:off x="8279987" y="3395377"/>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28" name="TextBox 27"/>
          <p:cNvSpPr txBox="1"/>
          <p:nvPr/>
        </p:nvSpPr>
        <p:spPr>
          <a:xfrm>
            <a:off x="467963" y="3917442"/>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3.</a:t>
            </a:r>
          </a:p>
        </p:txBody>
      </p:sp>
      <p:sp>
        <p:nvSpPr>
          <p:cNvPr id="29" name="TextBox 28"/>
          <p:cNvSpPr txBox="1"/>
          <p:nvPr/>
        </p:nvSpPr>
        <p:spPr>
          <a:xfrm>
            <a:off x="611981" y="3917442"/>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Helps you understand your purpose and contribution to the organisation.</a:t>
            </a:r>
          </a:p>
        </p:txBody>
      </p:sp>
      <p:sp>
        <p:nvSpPr>
          <p:cNvPr id="30" name="TextBox 29"/>
          <p:cNvSpPr txBox="1"/>
          <p:nvPr/>
        </p:nvSpPr>
        <p:spPr>
          <a:xfrm>
            <a:off x="6803993" y="3917442"/>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4.0</a:t>
            </a:r>
          </a:p>
        </p:txBody>
      </p:sp>
      <p:sp>
        <p:nvSpPr>
          <p:cNvPr id="31" name="TextBox 30"/>
          <p:cNvSpPr txBox="1"/>
          <p:nvPr/>
        </p:nvSpPr>
        <p:spPr>
          <a:xfrm>
            <a:off x="7343966" y="3917442"/>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3.9</a:t>
            </a:r>
          </a:p>
        </p:txBody>
      </p:sp>
      <p:pic>
        <p:nvPicPr>
          <p:cNvPr id="32" name="Picture 31"/>
          <p:cNvPicPr>
            <a:picLocks noChangeAspect="1"/>
          </p:cNvPicPr>
          <p:nvPr/>
        </p:nvPicPr>
        <p:blipFill>
          <a:blip r:embed="rId5"/>
          <a:stretch>
            <a:fillRect/>
          </a:stretch>
        </p:blipFill>
        <p:spPr>
          <a:xfrm>
            <a:off x="7919942" y="3857339"/>
            <a:ext cx="285750" cy="285750"/>
          </a:xfrm>
          <a:prstGeom prst="rect">
            <a:avLst/>
          </a:prstGeom>
        </p:spPr>
      </p:pic>
      <p:sp>
        <p:nvSpPr>
          <p:cNvPr id="33" name="TextBox 32"/>
          <p:cNvSpPr txBox="1"/>
          <p:nvPr/>
        </p:nvSpPr>
        <p:spPr>
          <a:xfrm>
            <a:off x="7848029" y="3917442"/>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0.1</a:t>
            </a:r>
          </a:p>
        </p:txBody>
      </p:sp>
      <p:sp>
        <p:nvSpPr>
          <p:cNvPr id="34" name="TextBox 33"/>
          <p:cNvSpPr txBox="1"/>
          <p:nvPr/>
        </p:nvSpPr>
        <p:spPr>
          <a:xfrm>
            <a:off x="8279987" y="3899440"/>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35" name="TextBox 34"/>
          <p:cNvSpPr txBox="1"/>
          <p:nvPr/>
        </p:nvSpPr>
        <p:spPr>
          <a:xfrm>
            <a:off x="467963" y="4421410"/>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4.</a:t>
            </a:r>
          </a:p>
        </p:txBody>
      </p:sp>
      <p:sp>
        <p:nvSpPr>
          <p:cNvPr id="36" name="TextBox 35"/>
          <p:cNvSpPr txBox="1"/>
          <p:nvPr/>
        </p:nvSpPr>
        <p:spPr>
          <a:xfrm>
            <a:off x="611981" y="4421410"/>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Notices inappropriate behaviour in others and responds effectively.</a:t>
            </a:r>
          </a:p>
        </p:txBody>
      </p:sp>
      <p:sp>
        <p:nvSpPr>
          <p:cNvPr id="37" name="TextBox 36"/>
          <p:cNvSpPr txBox="1"/>
          <p:nvPr/>
        </p:nvSpPr>
        <p:spPr>
          <a:xfrm>
            <a:off x="6803993" y="4421410"/>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4.3</a:t>
            </a:r>
          </a:p>
        </p:txBody>
      </p:sp>
      <p:sp>
        <p:nvSpPr>
          <p:cNvPr id="38" name="TextBox 37"/>
          <p:cNvSpPr txBox="1"/>
          <p:nvPr/>
        </p:nvSpPr>
        <p:spPr>
          <a:xfrm>
            <a:off x="7343966" y="4421410"/>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4.0</a:t>
            </a:r>
          </a:p>
        </p:txBody>
      </p:sp>
      <p:pic>
        <p:nvPicPr>
          <p:cNvPr id="39" name="Picture 38"/>
          <p:cNvPicPr>
            <a:picLocks noChangeAspect="1"/>
          </p:cNvPicPr>
          <p:nvPr/>
        </p:nvPicPr>
        <p:blipFill>
          <a:blip r:embed="rId5"/>
          <a:stretch>
            <a:fillRect/>
          </a:stretch>
        </p:blipFill>
        <p:spPr>
          <a:xfrm>
            <a:off x="7919942" y="4361402"/>
            <a:ext cx="285750" cy="285750"/>
          </a:xfrm>
          <a:prstGeom prst="rect">
            <a:avLst/>
          </a:prstGeom>
        </p:spPr>
      </p:pic>
      <p:sp>
        <p:nvSpPr>
          <p:cNvPr id="40" name="TextBox 39"/>
          <p:cNvSpPr txBox="1"/>
          <p:nvPr/>
        </p:nvSpPr>
        <p:spPr>
          <a:xfrm>
            <a:off x="7848029" y="4421410"/>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0.3</a:t>
            </a:r>
          </a:p>
        </p:txBody>
      </p:sp>
      <p:sp>
        <p:nvSpPr>
          <p:cNvPr id="41" name="TextBox 40"/>
          <p:cNvSpPr txBox="1"/>
          <p:nvPr/>
        </p:nvSpPr>
        <p:spPr>
          <a:xfrm>
            <a:off x="8279987" y="4403408"/>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42" name="TextBox 41"/>
          <p:cNvSpPr txBox="1"/>
          <p:nvPr/>
        </p:nvSpPr>
        <p:spPr>
          <a:xfrm>
            <a:off x="467963" y="4925378"/>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5.</a:t>
            </a:r>
          </a:p>
        </p:txBody>
      </p:sp>
      <p:sp>
        <p:nvSpPr>
          <p:cNvPr id="43" name="TextBox 42"/>
          <p:cNvSpPr txBox="1"/>
          <p:nvPr/>
        </p:nvSpPr>
        <p:spPr>
          <a:xfrm>
            <a:off x="611981" y="4925378"/>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Maintains a positive work environment.</a:t>
            </a:r>
          </a:p>
        </p:txBody>
      </p:sp>
      <p:sp>
        <p:nvSpPr>
          <p:cNvPr id="44" name="TextBox 43"/>
          <p:cNvSpPr txBox="1"/>
          <p:nvPr/>
        </p:nvSpPr>
        <p:spPr>
          <a:xfrm>
            <a:off x="6803993" y="4925378"/>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4.6</a:t>
            </a:r>
          </a:p>
        </p:txBody>
      </p:sp>
      <p:sp>
        <p:nvSpPr>
          <p:cNvPr id="45" name="TextBox 44"/>
          <p:cNvSpPr txBox="1"/>
          <p:nvPr/>
        </p:nvSpPr>
        <p:spPr>
          <a:xfrm>
            <a:off x="7343966" y="492537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4.5</a:t>
            </a:r>
          </a:p>
        </p:txBody>
      </p:sp>
      <p:pic>
        <p:nvPicPr>
          <p:cNvPr id="46" name="Picture 45"/>
          <p:cNvPicPr>
            <a:picLocks noChangeAspect="1"/>
          </p:cNvPicPr>
          <p:nvPr/>
        </p:nvPicPr>
        <p:blipFill>
          <a:blip r:embed="rId5"/>
          <a:stretch>
            <a:fillRect/>
          </a:stretch>
        </p:blipFill>
        <p:spPr>
          <a:xfrm>
            <a:off x="7919942" y="4865370"/>
            <a:ext cx="285750" cy="285750"/>
          </a:xfrm>
          <a:prstGeom prst="rect">
            <a:avLst/>
          </a:prstGeom>
        </p:spPr>
      </p:pic>
      <p:sp>
        <p:nvSpPr>
          <p:cNvPr id="47" name="TextBox 46"/>
          <p:cNvSpPr txBox="1"/>
          <p:nvPr/>
        </p:nvSpPr>
        <p:spPr>
          <a:xfrm>
            <a:off x="7848029" y="492537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0.1</a:t>
            </a:r>
          </a:p>
        </p:txBody>
      </p:sp>
      <p:sp>
        <p:nvSpPr>
          <p:cNvPr id="48" name="TextBox 47"/>
          <p:cNvSpPr txBox="1"/>
          <p:nvPr/>
        </p:nvSpPr>
        <p:spPr>
          <a:xfrm>
            <a:off x="8279987" y="4907375"/>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49" name="TextBox 48"/>
          <p:cNvSpPr txBox="1"/>
          <p:nvPr/>
        </p:nvSpPr>
        <p:spPr>
          <a:xfrm>
            <a:off x="467963" y="5429441"/>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6.</a:t>
            </a:r>
          </a:p>
        </p:txBody>
      </p:sp>
      <p:sp>
        <p:nvSpPr>
          <p:cNvPr id="50" name="TextBox 49"/>
          <p:cNvSpPr txBox="1"/>
          <p:nvPr/>
        </p:nvSpPr>
        <p:spPr>
          <a:xfrm>
            <a:off x="611981" y="5429441"/>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Helps facilitate your development and advance your career.</a:t>
            </a:r>
          </a:p>
        </p:txBody>
      </p:sp>
      <p:sp>
        <p:nvSpPr>
          <p:cNvPr id="51" name="TextBox 50"/>
          <p:cNvSpPr txBox="1"/>
          <p:nvPr/>
        </p:nvSpPr>
        <p:spPr>
          <a:xfrm>
            <a:off x="6803993" y="5429441"/>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4.0</a:t>
            </a:r>
          </a:p>
        </p:txBody>
      </p:sp>
      <p:sp>
        <p:nvSpPr>
          <p:cNvPr id="52" name="TextBox 51"/>
          <p:cNvSpPr txBox="1"/>
          <p:nvPr/>
        </p:nvSpPr>
        <p:spPr>
          <a:xfrm>
            <a:off x="7343966" y="542944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4.0</a:t>
            </a:r>
          </a:p>
        </p:txBody>
      </p:sp>
      <p:pic>
        <p:nvPicPr>
          <p:cNvPr id="53" name="Picture 52"/>
          <p:cNvPicPr>
            <a:picLocks noChangeAspect="1"/>
          </p:cNvPicPr>
          <p:nvPr/>
        </p:nvPicPr>
        <p:blipFill>
          <a:blip r:embed="rId5"/>
          <a:stretch>
            <a:fillRect/>
          </a:stretch>
        </p:blipFill>
        <p:spPr>
          <a:xfrm>
            <a:off x="7919942" y="5369338"/>
            <a:ext cx="285750" cy="285750"/>
          </a:xfrm>
          <a:prstGeom prst="rect">
            <a:avLst/>
          </a:prstGeom>
        </p:spPr>
      </p:pic>
      <p:sp>
        <p:nvSpPr>
          <p:cNvPr id="54" name="TextBox 53"/>
          <p:cNvSpPr txBox="1"/>
          <p:nvPr/>
        </p:nvSpPr>
        <p:spPr>
          <a:xfrm>
            <a:off x="7848029" y="542944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FFFFFF">
                    <a:alpha val="100000"/>
                  </a:srgbClr>
                </a:solidFill>
                <a:latin typeface="dejavusans"/>
              </a:rPr>
              <a:t>✓</a:t>
            </a:r>
          </a:p>
        </p:txBody>
      </p:sp>
      <p:sp>
        <p:nvSpPr>
          <p:cNvPr id="55" name="TextBox 54"/>
          <p:cNvSpPr txBox="1"/>
          <p:nvPr/>
        </p:nvSpPr>
        <p:spPr>
          <a:xfrm>
            <a:off x="8279987" y="5411438"/>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56" name="TextBox 55"/>
          <p:cNvSpPr txBox="1"/>
          <p:nvPr/>
        </p:nvSpPr>
        <p:spPr>
          <a:xfrm>
            <a:off x="467963" y="5933408"/>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7.</a:t>
            </a:r>
          </a:p>
        </p:txBody>
      </p:sp>
      <p:sp>
        <p:nvSpPr>
          <p:cNvPr id="57" name="TextBox 56"/>
          <p:cNvSpPr txBox="1"/>
          <p:nvPr/>
        </p:nvSpPr>
        <p:spPr>
          <a:xfrm>
            <a:off x="611981" y="5933408"/>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Recognises others’ hard work and achievements.</a:t>
            </a:r>
          </a:p>
        </p:txBody>
      </p:sp>
      <p:sp>
        <p:nvSpPr>
          <p:cNvPr id="58" name="TextBox 57"/>
          <p:cNvSpPr txBox="1"/>
          <p:nvPr/>
        </p:nvSpPr>
        <p:spPr>
          <a:xfrm>
            <a:off x="6803993" y="5933408"/>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4.7</a:t>
            </a:r>
          </a:p>
        </p:txBody>
      </p:sp>
      <p:sp>
        <p:nvSpPr>
          <p:cNvPr id="59" name="TextBox 58"/>
          <p:cNvSpPr txBox="1"/>
          <p:nvPr/>
        </p:nvSpPr>
        <p:spPr>
          <a:xfrm>
            <a:off x="7343966" y="593340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4.3</a:t>
            </a:r>
          </a:p>
        </p:txBody>
      </p:sp>
      <p:pic>
        <p:nvPicPr>
          <p:cNvPr id="60" name="Picture 59"/>
          <p:cNvPicPr>
            <a:picLocks noChangeAspect="1"/>
          </p:cNvPicPr>
          <p:nvPr/>
        </p:nvPicPr>
        <p:blipFill>
          <a:blip r:embed="rId5"/>
          <a:stretch>
            <a:fillRect/>
          </a:stretch>
        </p:blipFill>
        <p:spPr>
          <a:xfrm>
            <a:off x="7919942" y="5873401"/>
            <a:ext cx="285750" cy="285750"/>
          </a:xfrm>
          <a:prstGeom prst="rect">
            <a:avLst/>
          </a:prstGeom>
        </p:spPr>
      </p:pic>
      <p:sp>
        <p:nvSpPr>
          <p:cNvPr id="61" name="TextBox 60"/>
          <p:cNvSpPr txBox="1"/>
          <p:nvPr/>
        </p:nvSpPr>
        <p:spPr>
          <a:xfrm>
            <a:off x="7848029" y="593340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0.4</a:t>
            </a:r>
          </a:p>
        </p:txBody>
      </p:sp>
      <p:sp>
        <p:nvSpPr>
          <p:cNvPr id="62" name="TextBox 61"/>
          <p:cNvSpPr txBox="1"/>
          <p:nvPr/>
        </p:nvSpPr>
        <p:spPr>
          <a:xfrm>
            <a:off x="8279987" y="5915406"/>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63" name="TextBox 62"/>
          <p:cNvSpPr txBox="1"/>
          <p:nvPr/>
        </p:nvSpPr>
        <p:spPr>
          <a:xfrm>
            <a:off x="360045" y="6449378"/>
            <a:ext cx="8424005"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b="1" u="none" spc="0">
                <a:solidFill>
                  <a:srgbClr val="4D4D4D">
                    <a:alpha val="100000"/>
                  </a:srgbClr>
                </a:solidFill>
                <a:latin typeface="Open Sans"/>
              </a:rPr>
              <a:t>KEY:   I = Level of Importance   D = Level of Demonstration   d = Difference   BM = Benchmark</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539972" y="3240024"/>
          <a:ext cx="8784050" cy="6438614"/>
          <a:chOff x="539972" y="3240024"/>
          <a:chExt cx="8784050" cy="6438614"/>
        </a:xfrm>
      </p:grpSpPr>
      <p:pic>
        <p:nvPicPr>
          <p:cNvPr id="14" name="Picture 13"/>
          <p:cNvPicPr>
            <a:picLocks noChangeAspect="1"/>
          </p:cNvPicPr>
          <p:nvPr/>
        </p:nvPicPr>
        <p:blipFill>
          <a:blip r:embed="rId2"/>
          <a:stretch>
            <a:fillRect/>
          </a:stretch>
        </p:blipFill>
        <p:spPr>
          <a:xfrm>
            <a:off x="539972" y="3240024"/>
            <a:ext cx="2876550" cy="750570"/>
          </a:xfrm>
          <a:prstGeom prst="rect">
            <a:avLst/>
          </a:prstGeom>
        </p:spPr>
      </p:pic>
      <p:sp>
        <p:nvSpPr>
          <p:cNvPr id="2" name="TextBox 1"/>
          <p:cNvSpPr txBox="1"/>
          <p:nvPr/>
        </p:nvSpPr>
        <p:spPr>
          <a:xfrm>
            <a:off x="539972" y="4278535"/>
            <a:ext cx="8243983"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b="1" u="none" spc="0">
                <a:solidFill>
                  <a:srgbClr val="4D4D4D">
                    <a:alpha val="100000"/>
                  </a:srgbClr>
                </a:solidFill>
                <a:latin typeface="Open Sans"/>
              </a:rPr>
              <a:t>Global Headquarters Sydney</a:t>
            </a:r>
          </a:p>
        </p:txBody>
      </p:sp>
      <p:sp>
        <p:nvSpPr>
          <p:cNvPr id="3" name="TextBox 2"/>
          <p:cNvSpPr txBox="1"/>
          <p:nvPr/>
        </p:nvSpPr>
        <p:spPr>
          <a:xfrm>
            <a:off x="539972" y="4458557"/>
            <a:ext cx="8243983"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b="1" u="none" spc="0">
                <a:solidFill>
                  <a:srgbClr val="4D4D4D">
                    <a:alpha val="100000"/>
                  </a:srgbClr>
                </a:solidFill>
                <a:latin typeface="Open Sans"/>
              </a:rPr>
              <a:t>Phone: </a:t>
            </a:r>
          </a:p>
        </p:txBody>
      </p:sp>
      <p:sp>
        <p:nvSpPr>
          <p:cNvPr id="4" name="TextBox 3"/>
          <p:cNvSpPr txBox="1"/>
          <p:nvPr/>
        </p:nvSpPr>
        <p:spPr>
          <a:xfrm>
            <a:off x="1008031" y="4458557"/>
            <a:ext cx="7776020"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+61 2 8004 0413</a:t>
            </a:r>
          </a:p>
        </p:txBody>
      </p:sp>
      <p:sp>
        <p:nvSpPr>
          <p:cNvPr id="5" name="TextBox 4"/>
          <p:cNvSpPr txBox="1"/>
          <p:nvPr/>
        </p:nvSpPr>
        <p:spPr>
          <a:xfrm>
            <a:off x="539972" y="4638580"/>
            <a:ext cx="8243983"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info@genosinternational.com</a:t>
            </a:r>
          </a:p>
        </p:txBody>
      </p:sp>
      <p:pic>
        <p:nvPicPr>
          <p:cNvPr id="6" name="Picture 5"/>
          <p:cNvPicPr>
            <a:picLocks noChangeAspect="1"/>
          </p:cNvPicPr>
          <p:nvPr/>
        </p:nvPicPr>
        <p:blipFill>
          <a:blip r:embed="rId3"/>
          <a:stretch>
            <a:fillRect/>
          </a:stretch>
        </p:blipFill>
        <p:spPr>
          <a:xfrm>
            <a:off x="539972" y="5070539"/>
            <a:ext cx="285750" cy="288036"/>
          </a:xfrm>
          <a:prstGeom prst="rect">
            <a:avLst/>
          </a:prstGeom>
        </p:spPr>
      </p:pic>
      <p:sp>
        <p:nvSpPr>
          <p:cNvPr id="7" name="TextBox 6"/>
          <p:cNvSpPr txBox="1"/>
          <p:nvPr/>
        </p:nvSpPr>
        <p:spPr>
          <a:xfrm>
            <a:off x="864013" y="5106543"/>
            <a:ext cx="7920038" cy="180023"/>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4D4D4D">
                    <a:alpha val="100000"/>
                  </a:srgbClr>
                </a:solidFill>
                <a:latin typeface="Open Sans"/>
              </a:rPr>
              <a:t>www.genosinternational.com</a:t>
            </a:r>
          </a:p>
        </p:txBody>
      </p:sp>
      <p:pic>
        <p:nvPicPr>
          <p:cNvPr id="8" name="Picture 7"/>
          <p:cNvPicPr>
            <a:picLocks noChangeAspect="1"/>
          </p:cNvPicPr>
          <p:nvPr/>
        </p:nvPicPr>
        <p:blipFill>
          <a:blip r:embed="rId4"/>
          <a:stretch>
            <a:fillRect/>
          </a:stretch>
        </p:blipFill>
        <p:spPr>
          <a:xfrm>
            <a:off x="539972" y="5430584"/>
            <a:ext cx="285750" cy="288036"/>
          </a:xfrm>
          <a:prstGeom prst="rect">
            <a:avLst/>
          </a:prstGeom>
        </p:spPr>
      </p:pic>
      <p:sp>
        <p:nvSpPr>
          <p:cNvPr id="9" name="TextBox 8"/>
          <p:cNvSpPr txBox="1"/>
          <p:nvPr/>
        </p:nvSpPr>
        <p:spPr>
          <a:xfrm>
            <a:off x="864013" y="5466588"/>
            <a:ext cx="7920038" cy="180023"/>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4D4D4D">
                    <a:alpha val="100000"/>
                  </a:srgbClr>
                </a:solidFill>
                <a:latin typeface="Open Sans"/>
              </a:rPr>
              <a:t>www.genosinternational.com/linkedin</a:t>
            </a:r>
          </a:p>
        </p:txBody>
      </p:sp>
      <p:pic>
        <p:nvPicPr>
          <p:cNvPr id="10" name="Picture 9"/>
          <p:cNvPicPr>
            <a:picLocks noChangeAspect="1"/>
          </p:cNvPicPr>
          <p:nvPr/>
        </p:nvPicPr>
        <p:blipFill>
          <a:blip r:embed="rId5"/>
          <a:stretch>
            <a:fillRect/>
          </a:stretch>
        </p:blipFill>
        <p:spPr>
          <a:xfrm>
            <a:off x="539972" y="5790533"/>
            <a:ext cx="285750" cy="288036"/>
          </a:xfrm>
          <a:prstGeom prst="rect">
            <a:avLst/>
          </a:prstGeom>
        </p:spPr>
      </p:pic>
      <p:sp>
        <p:nvSpPr>
          <p:cNvPr id="11" name="TextBox 10"/>
          <p:cNvSpPr txBox="1"/>
          <p:nvPr/>
        </p:nvSpPr>
        <p:spPr>
          <a:xfrm>
            <a:off x="900017" y="5826538"/>
            <a:ext cx="7884033" cy="180023"/>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4D4D4D">
                    <a:alpha val="100000"/>
                  </a:srgbClr>
                </a:solidFill>
                <a:latin typeface="Open Sans"/>
              </a:rPr>
              <a:t>www.genosinternational.com/facebook</a:t>
            </a:r>
          </a:p>
        </p:txBody>
      </p:sp>
      <p:pic>
        <p:nvPicPr>
          <p:cNvPr id="12" name="Picture 11"/>
          <p:cNvPicPr>
            <a:picLocks noChangeAspect="1"/>
          </p:cNvPicPr>
          <p:nvPr/>
        </p:nvPicPr>
        <p:blipFill>
          <a:blip r:embed="rId6"/>
          <a:stretch>
            <a:fillRect/>
          </a:stretch>
        </p:blipFill>
        <p:spPr>
          <a:xfrm>
            <a:off x="539972" y="6150578"/>
            <a:ext cx="285750" cy="288036"/>
          </a:xfrm>
          <a:prstGeom prst="rect">
            <a:avLst/>
          </a:prstGeom>
        </p:spPr>
      </p:pic>
      <p:sp>
        <p:nvSpPr>
          <p:cNvPr id="13" name="TextBox 12"/>
          <p:cNvSpPr txBox="1"/>
          <p:nvPr/>
        </p:nvSpPr>
        <p:spPr>
          <a:xfrm>
            <a:off x="900017" y="6186583"/>
            <a:ext cx="7884033" cy="180023"/>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4D4D4D">
                    <a:alpha val="100000"/>
                  </a:srgbClr>
                </a:solidFill>
                <a:latin typeface="Open Sans"/>
              </a:rPr>
              <a:t>www.genosinternational.com/instagram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360045" y="1439990"/>
          <a:ext cx="8784050" cy="4860036"/>
          <a:chOff x="360045" y="1439990"/>
          <a:chExt cx="8784050" cy="4860036"/>
        </a:xfrm>
      </p:grpSpPr>
      <p:sp>
        <p:nvSpPr>
          <p:cNvPr id="8" name="TextBox 7"/>
          <p:cNvSpPr txBox="1"/>
          <p:nvPr/>
        </p:nvSpPr>
        <p:spPr>
          <a:xfrm>
            <a:off x="360045" y="1439990"/>
            <a:ext cx="8424005"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b="1" u="none" spc="0">
                <a:solidFill>
                  <a:srgbClr val="009EE3">
                    <a:alpha val="100000"/>
                  </a:srgbClr>
                </a:solidFill>
                <a:latin typeface="open sans"/>
              </a:rPr>
              <a:t>ABOUT THIS REPORT</a:t>
            </a:r>
          </a:p>
        </p:txBody>
      </p:sp>
      <p:sp>
        <p:nvSpPr>
          <p:cNvPr id="2" name="TextBox 1"/>
          <p:cNvSpPr txBox="1"/>
          <p:nvPr/>
        </p:nvSpPr>
        <p:spPr>
          <a:xfrm>
            <a:off x="360045" y="1800035"/>
            <a:ext cx="8424005" cy="1080040"/>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This report presents aggregate results of a leadership survey. The information contained is sensitive, private and confidential. Every effort should be made to ensure that this report is stored in a secure place, provided only to the intended recipient(s) and used only for its express purpose. The survey and this report were designed by Genos International based on sound scientific theory and research. The results presented in this report are, however, based on individual raters’ views. As such, Genos International makes no warranties regarding the accuracy or reliability of the results. No advice or information contained in this report shall create any warranty not expressly stated herein. No person(s) should act or fail to act on the basis of the results contained in this report. Intended recipients should consult professional advice about any matter affecting them.</a:t>
            </a:r>
          </a:p>
        </p:txBody>
      </p:sp>
      <p:sp>
        <p:nvSpPr>
          <p:cNvPr id="3" name="TextBox 2"/>
          <p:cNvSpPr txBox="1"/>
          <p:nvPr/>
        </p:nvSpPr>
        <p:spPr>
          <a:xfrm>
            <a:off x="360045" y="3240024"/>
            <a:ext cx="8424005"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b="1" u="none" spc="0">
                <a:solidFill>
                  <a:srgbClr val="009EE3">
                    <a:alpha val="100000"/>
                  </a:srgbClr>
                </a:solidFill>
                <a:latin typeface="open sans"/>
              </a:rPr>
              <a:t>ABOUT GENOS</a:t>
            </a:r>
          </a:p>
        </p:txBody>
      </p:sp>
      <p:sp>
        <p:nvSpPr>
          <p:cNvPr id="4" name="TextBox 3"/>
          <p:cNvSpPr txBox="1"/>
          <p:nvPr/>
        </p:nvSpPr>
        <p:spPr>
          <a:xfrm>
            <a:off x="360045" y="3420047"/>
            <a:ext cx="8424005" cy="360045"/>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Genos helps leaders facilitate high performance in organisations. To learn more about our unique approach and the improvements we are generating in terms of productivity, profitability and customer loyalty visit our website at www.genosinternational.com</a:t>
            </a:r>
          </a:p>
        </p:txBody>
      </p:sp>
      <p:sp>
        <p:nvSpPr>
          <p:cNvPr id="5" name="TextBox 4"/>
          <p:cNvSpPr txBox="1"/>
          <p:nvPr/>
        </p:nvSpPr>
        <p:spPr>
          <a:xfrm>
            <a:off x="360045" y="3960019"/>
            <a:ext cx="8424005"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b="1" u="none" spc="0">
                <a:solidFill>
                  <a:srgbClr val="009EE3">
                    <a:alpha val="100000"/>
                  </a:srgbClr>
                </a:solidFill>
                <a:latin typeface="open sans"/>
              </a:rPr>
              <a:t>COPYRIGHT</a:t>
            </a:r>
          </a:p>
        </p:txBody>
      </p:sp>
      <p:sp>
        <p:nvSpPr>
          <p:cNvPr id="6" name="TextBox 5"/>
          <p:cNvSpPr txBox="1"/>
          <p:nvPr/>
        </p:nvSpPr>
        <p:spPr>
          <a:xfrm>
            <a:off x="360045" y="4106942"/>
            <a:ext cx="8424005" cy="246221"/>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dirty="0">
                <a:solidFill>
                  <a:srgbClr val="4D4D4D">
                    <a:alpha val="100000"/>
                  </a:srgbClr>
                </a:solidFill>
                <a:latin typeface="open sans"/>
              </a:rPr>
              <a:t>Copyright © 2023 Genos International Pty Ltd</a:t>
            </a:r>
          </a:p>
        </p:txBody>
      </p:sp>
      <p:sp>
        <p:nvSpPr>
          <p:cNvPr id="7" name="TextBox 6"/>
          <p:cNvSpPr txBox="1"/>
          <p:nvPr/>
        </p:nvSpPr>
        <p:spPr>
          <a:xfrm>
            <a:off x="360045" y="4499991"/>
            <a:ext cx="8424005" cy="360045"/>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No part of this publication may be reproduced or retransmitted in any form or by any means electronic or mechanical, including photocopying, recording, or use of any information storage or retrieval system, for any purpose without the express permission from Genos International Pty Ltd.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360045" y="1439990"/>
          <a:ext cx="8784050" cy="3240024"/>
          <a:chOff x="360045" y="1439990"/>
          <a:chExt cx="8784050" cy="3240024"/>
        </a:xfrm>
      </p:grpSpPr>
      <p:sp>
        <p:nvSpPr>
          <p:cNvPr id="8" name="TextBox 7"/>
          <p:cNvSpPr txBox="1"/>
          <p:nvPr/>
        </p:nvSpPr>
        <p:spPr>
          <a:xfrm>
            <a:off x="360045" y="1439990"/>
            <a:ext cx="8424005" cy="324041"/>
          </a:xfrm>
          <a:prstGeom prst="rect">
            <a:avLst/>
          </a:prstGeom>
          <a:noFill/>
        </p:spPr>
        <p:txBody>
          <a:bodyPr lIns="91440" tIns="45720" rIns="91440" bIns="45720" rtlCol="0" anchor="ctr">
            <a:spAutoFit/>
          </a:bodyPr>
          <a:lstStyle/>
          <a:p>
            <a:pPr marL="0" marR="0" lvl="0" indent="0" algn="l" fontAlgn="ctr">
              <a:lnSpc>
                <a:spcPct val="100000"/>
              </a:lnSpc>
            </a:pPr>
            <a:r>
              <a:rPr lang="en-US" sz="2200" b="1" u="none" spc="0">
                <a:solidFill>
                  <a:srgbClr val="009EE3">
                    <a:alpha val="100000"/>
                  </a:srgbClr>
                </a:solidFill>
                <a:latin typeface="open sans"/>
              </a:rPr>
              <a:t>Population Information</a:t>
            </a:r>
          </a:p>
        </p:txBody>
      </p:sp>
      <p:sp>
        <p:nvSpPr>
          <p:cNvPr id="2" name="TextBox 1"/>
          <p:cNvSpPr txBox="1"/>
          <p:nvPr/>
        </p:nvSpPr>
        <p:spPr>
          <a:xfrm>
            <a:off x="360045" y="2087975"/>
            <a:ext cx="8424005" cy="288036"/>
          </a:xfrm>
          <a:prstGeom prst="rect">
            <a:avLst/>
          </a:prstGeom>
          <a:noFill/>
        </p:spPr>
        <p:txBody>
          <a:bodyPr lIns="91440" tIns="45720" rIns="91440" bIns="45720" rtlCol="0" anchor="ctr">
            <a:spAutoFit/>
          </a:bodyPr>
          <a:lstStyle/>
          <a:p>
            <a:pPr marL="0" marR="0" lvl="0" indent="0" algn="l" fontAlgn="ctr">
              <a:lnSpc>
                <a:spcPct val="100000"/>
              </a:lnSpc>
            </a:pPr>
            <a:r>
              <a:rPr lang="en-US" sz="1600" u="none" spc="0">
                <a:solidFill>
                  <a:srgbClr val="4D4D4D">
                    <a:alpha val="100000"/>
                  </a:srgbClr>
                </a:solidFill>
                <a:latin typeface="open sans"/>
              </a:rPr>
              <a:t>GROUP DESCRIPTION:</a:t>
            </a:r>
          </a:p>
        </p:txBody>
      </p:sp>
      <p:sp>
        <p:nvSpPr>
          <p:cNvPr id="3" name="TextBox 2"/>
          <p:cNvSpPr txBox="1"/>
          <p:nvPr/>
        </p:nvSpPr>
        <p:spPr>
          <a:xfrm>
            <a:off x="4140041" y="2087975"/>
            <a:ext cx="4644009" cy="288036"/>
          </a:xfrm>
          <a:prstGeom prst="rect">
            <a:avLst/>
          </a:prstGeom>
          <a:noFill/>
        </p:spPr>
        <p:txBody>
          <a:bodyPr lIns="91440" tIns="45720" rIns="91440" bIns="45720" rtlCol="0" anchor="ctr">
            <a:spAutoFit/>
          </a:bodyPr>
          <a:lstStyle/>
          <a:p>
            <a:pPr marL="0" marR="0" lvl="0" indent="0" algn="l" fontAlgn="ctr">
              <a:lnSpc>
                <a:spcPct val="100000"/>
              </a:lnSpc>
            </a:pPr>
            <a:r>
              <a:rPr lang="en-US" sz="1600" u="none" spc="0">
                <a:solidFill>
                  <a:srgbClr val="4D4D4D">
                    <a:alpha val="100000"/>
                  </a:srgbClr>
                </a:solidFill>
                <a:latin typeface="open sans"/>
              </a:rPr>
              <a:t>Sample Leadership Group</a:t>
            </a:r>
          </a:p>
        </p:txBody>
      </p:sp>
      <p:sp>
        <p:nvSpPr>
          <p:cNvPr id="4" name="TextBox 3"/>
          <p:cNvSpPr txBox="1"/>
          <p:nvPr/>
        </p:nvSpPr>
        <p:spPr>
          <a:xfrm>
            <a:off x="360045" y="2664047"/>
            <a:ext cx="8424005" cy="288036"/>
          </a:xfrm>
          <a:prstGeom prst="rect">
            <a:avLst/>
          </a:prstGeom>
          <a:noFill/>
        </p:spPr>
        <p:txBody>
          <a:bodyPr lIns="91440" tIns="45720" rIns="91440" bIns="45720" rtlCol="0" anchor="ctr">
            <a:spAutoFit/>
          </a:bodyPr>
          <a:lstStyle/>
          <a:p>
            <a:pPr marL="0" marR="0" lvl="0" indent="0" algn="l" fontAlgn="ctr">
              <a:lnSpc>
                <a:spcPct val="100000"/>
              </a:lnSpc>
            </a:pPr>
            <a:r>
              <a:rPr lang="en-US" sz="1600" u="none" spc="0">
                <a:solidFill>
                  <a:srgbClr val="4D4D4D">
                    <a:alpha val="100000"/>
                  </a:srgbClr>
                </a:solidFill>
                <a:latin typeface="open sans"/>
              </a:rPr>
              <a:t>NUMBER OF PARTICIPANTS RATED:</a:t>
            </a:r>
          </a:p>
        </p:txBody>
      </p:sp>
      <p:sp>
        <p:nvSpPr>
          <p:cNvPr id="5" name="TextBox 4"/>
          <p:cNvSpPr txBox="1"/>
          <p:nvPr/>
        </p:nvSpPr>
        <p:spPr>
          <a:xfrm>
            <a:off x="4140041" y="2664047"/>
            <a:ext cx="4644009" cy="288036"/>
          </a:xfrm>
          <a:prstGeom prst="rect">
            <a:avLst/>
          </a:prstGeom>
          <a:noFill/>
        </p:spPr>
        <p:txBody>
          <a:bodyPr lIns="91440" tIns="45720" rIns="91440" bIns="45720" rtlCol="0" anchor="ctr">
            <a:spAutoFit/>
          </a:bodyPr>
          <a:lstStyle/>
          <a:p>
            <a:pPr marL="0" marR="0" lvl="0" indent="0" algn="l" fontAlgn="ctr">
              <a:lnSpc>
                <a:spcPct val="100000"/>
              </a:lnSpc>
            </a:pPr>
            <a:r>
              <a:rPr lang="en-US" sz="1600" u="none" spc="0">
                <a:solidFill>
                  <a:srgbClr val="4D4D4D">
                    <a:alpha val="100000"/>
                  </a:srgbClr>
                </a:solidFill>
                <a:latin typeface="open sans"/>
              </a:rPr>
              <a:t>8</a:t>
            </a:r>
          </a:p>
        </p:txBody>
      </p:sp>
      <p:sp>
        <p:nvSpPr>
          <p:cNvPr id="6" name="TextBox 5"/>
          <p:cNvSpPr txBox="1"/>
          <p:nvPr/>
        </p:nvSpPr>
        <p:spPr>
          <a:xfrm>
            <a:off x="360045" y="2951988"/>
            <a:ext cx="8424005" cy="288036"/>
          </a:xfrm>
          <a:prstGeom prst="rect">
            <a:avLst/>
          </a:prstGeom>
          <a:noFill/>
        </p:spPr>
        <p:txBody>
          <a:bodyPr lIns="91440" tIns="45720" rIns="91440" bIns="45720" rtlCol="0" anchor="ctr">
            <a:spAutoFit/>
          </a:bodyPr>
          <a:lstStyle/>
          <a:p>
            <a:pPr marL="0" marR="0" lvl="0" indent="0" algn="l" fontAlgn="ctr">
              <a:lnSpc>
                <a:spcPct val="100000"/>
              </a:lnSpc>
            </a:pPr>
            <a:r>
              <a:rPr lang="en-US" sz="1600" u="none" spc="0">
                <a:solidFill>
                  <a:srgbClr val="4D4D4D">
                    <a:alpha val="100000"/>
                  </a:srgbClr>
                </a:solidFill>
                <a:latin typeface="open sans"/>
              </a:rPr>
              <a:t>NUMBER OF RATERS:</a:t>
            </a:r>
          </a:p>
        </p:txBody>
      </p:sp>
      <p:sp>
        <p:nvSpPr>
          <p:cNvPr id="7" name="TextBox 6"/>
          <p:cNvSpPr txBox="1"/>
          <p:nvPr/>
        </p:nvSpPr>
        <p:spPr>
          <a:xfrm>
            <a:off x="4140041" y="2951988"/>
            <a:ext cx="4644009" cy="288036"/>
          </a:xfrm>
          <a:prstGeom prst="rect">
            <a:avLst/>
          </a:prstGeom>
          <a:noFill/>
        </p:spPr>
        <p:txBody>
          <a:bodyPr lIns="91440" tIns="45720" rIns="91440" bIns="45720" rtlCol="0" anchor="ctr">
            <a:spAutoFit/>
          </a:bodyPr>
          <a:lstStyle/>
          <a:p>
            <a:pPr marL="0" marR="0" lvl="0" indent="0" algn="l" fontAlgn="ctr">
              <a:lnSpc>
                <a:spcPct val="100000"/>
              </a:lnSpc>
            </a:pPr>
            <a:r>
              <a:rPr lang="en-US" sz="1600" u="none" spc="0">
                <a:solidFill>
                  <a:srgbClr val="4D4D4D">
                    <a:alpha val="100000"/>
                  </a:srgbClr>
                </a:solidFill>
                <a:latin typeface="open sans"/>
              </a:rPr>
              <a:t>21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350520" y="360045"/>
          <a:ext cx="8856059" cy="6662357"/>
          <a:chOff x="350520" y="360045"/>
          <a:chExt cx="8856059" cy="6662357"/>
        </a:xfrm>
      </p:grpSpPr>
      <p:sp>
        <p:nvSpPr>
          <p:cNvPr id="42" name="TextBox 41"/>
          <p:cNvSpPr txBox="1"/>
          <p:nvPr/>
        </p:nvSpPr>
        <p:spPr>
          <a:xfrm>
            <a:off x="360045" y="360045"/>
            <a:ext cx="8424005"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b="1" u="none" spc="0">
                <a:solidFill>
                  <a:srgbClr val="009EE3">
                    <a:alpha val="100000"/>
                  </a:srgbClr>
                </a:solidFill>
                <a:latin typeface="open sans"/>
              </a:rPr>
              <a:t>RATER INFORMATION</a:t>
            </a:r>
          </a:p>
        </p:txBody>
      </p:sp>
      <p:sp>
        <p:nvSpPr>
          <p:cNvPr id="2" name="TextBox 1"/>
          <p:cNvSpPr txBox="1"/>
          <p:nvPr/>
        </p:nvSpPr>
        <p:spPr>
          <a:xfrm>
            <a:off x="360045" y="539972"/>
            <a:ext cx="8424005"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Responses to the survey were collected between  5 July 2019 and  9 July 2019.</a:t>
            </a:r>
          </a:p>
        </p:txBody>
      </p:sp>
      <p:pic>
        <p:nvPicPr>
          <p:cNvPr id="3" name="Picture 2"/>
          <p:cNvPicPr>
            <a:picLocks noChangeAspect="1"/>
          </p:cNvPicPr>
          <p:nvPr/>
        </p:nvPicPr>
        <p:blipFill>
          <a:blip r:embed="rId2"/>
          <a:stretch>
            <a:fillRect/>
          </a:stretch>
        </p:blipFill>
        <p:spPr>
          <a:xfrm>
            <a:off x="360045" y="755999"/>
            <a:ext cx="8429625" cy="1172337"/>
          </a:xfrm>
          <a:prstGeom prst="rect">
            <a:avLst/>
          </a:prstGeom>
        </p:spPr>
      </p:pic>
      <p:sp>
        <p:nvSpPr>
          <p:cNvPr id="4" name="TextBox 3"/>
          <p:cNvSpPr txBox="1"/>
          <p:nvPr/>
        </p:nvSpPr>
        <p:spPr>
          <a:xfrm>
            <a:off x="360045" y="2144363"/>
            <a:ext cx="8424005"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b="1" u="none" spc="0">
                <a:solidFill>
                  <a:srgbClr val="009EE3">
                    <a:alpha val="100000"/>
                  </a:srgbClr>
                </a:solidFill>
                <a:latin typeface="open sans"/>
              </a:rPr>
              <a:t>FAMILIARITY</a:t>
            </a:r>
          </a:p>
        </p:txBody>
      </p:sp>
      <p:pic>
        <p:nvPicPr>
          <p:cNvPr id="5" name="Picture 4"/>
          <p:cNvPicPr>
            <a:picLocks noChangeAspect="1"/>
          </p:cNvPicPr>
          <p:nvPr/>
        </p:nvPicPr>
        <p:blipFill>
          <a:blip r:embed="rId3"/>
          <a:stretch>
            <a:fillRect/>
          </a:stretch>
        </p:blipFill>
        <p:spPr>
          <a:xfrm>
            <a:off x="350520" y="2324386"/>
            <a:ext cx="8448675" cy="323850"/>
          </a:xfrm>
          <a:prstGeom prst="rect">
            <a:avLst/>
          </a:prstGeom>
        </p:spPr>
      </p:pic>
      <p:sp>
        <p:nvSpPr>
          <p:cNvPr id="6" name="TextBox 5"/>
          <p:cNvSpPr txBox="1"/>
          <p:nvPr/>
        </p:nvSpPr>
        <p:spPr>
          <a:xfrm>
            <a:off x="431959" y="2405348"/>
            <a:ext cx="8351996" cy="162020"/>
          </a:xfrm>
          <a:prstGeom prst="rect">
            <a:avLst/>
          </a:prstGeom>
          <a:noFill/>
        </p:spPr>
        <p:txBody>
          <a:bodyPr lIns="91440" tIns="45720" rIns="91440" bIns="45720" rtlCol="0" anchor="ctr">
            <a:spAutoFit/>
          </a:bodyPr>
          <a:lstStyle/>
          <a:p>
            <a:pPr marL="0" marR="0" lvl="0" indent="0" algn="l" fontAlgn="ctr">
              <a:lnSpc>
                <a:spcPct val="100000"/>
              </a:lnSpc>
            </a:pPr>
            <a:endParaRPr/>
          </a:p>
        </p:txBody>
      </p:sp>
      <p:sp>
        <p:nvSpPr>
          <p:cNvPr id="7" name="TextBox 6"/>
          <p:cNvSpPr txBox="1"/>
          <p:nvPr/>
        </p:nvSpPr>
        <p:spPr>
          <a:xfrm>
            <a:off x="1274445" y="2405348"/>
            <a:ext cx="7509605"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009EE3">
                    <a:alpha val="100000"/>
                  </a:srgbClr>
                </a:solidFill>
                <a:latin typeface="open sans"/>
              </a:rPr>
              <a:t>THIS MEANS THAT RATERS...</a:t>
            </a:r>
          </a:p>
        </p:txBody>
      </p:sp>
      <p:sp>
        <p:nvSpPr>
          <p:cNvPr id="8" name="TextBox 7"/>
          <p:cNvSpPr txBox="1"/>
          <p:nvPr/>
        </p:nvSpPr>
        <p:spPr>
          <a:xfrm>
            <a:off x="4644009" y="2405348"/>
            <a:ext cx="4140041"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009EE3">
                    <a:alpha val="100000"/>
                  </a:srgbClr>
                </a:solidFill>
                <a:latin typeface="open sans"/>
              </a:rPr>
              <a:t>SO SCORES FROM THIS CATEGORY ARE...</a:t>
            </a:r>
          </a:p>
        </p:txBody>
      </p:sp>
      <p:sp>
        <p:nvSpPr>
          <p:cNvPr id="9" name="TextBox 8"/>
          <p:cNvSpPr txBox="1"/>
          <p:nvPr/>
        </p:nvSpPr>
        <p:spPr>
          <a:xfrm>
            <a:off x="1274445" y="2810351"/>
            <a:ext cx="3369564" cy="324041"/>
          </a:xfrm>
          <a:prstGeom prst="rect">
            <a:avLst/>
          </a:prstGeom>
          <a:noFill/>
        </p:spPr>
        <p:txBody>
          <a:bodyPr lIns="91440" tIns="45720" rIns="91440" bIns="45720" rtlCol="0" anchor="ctr">
            <a:spAutoFit/>
          </a:bodyPr>
          <a:lstStyle/>
          <a:p>
            <a:pPr marL="0" marR="0" lvl="0" indent="0" algn="l" fontAlgn="ctr">
              <a:lnSpc>
                <a:spcPct val="100000"/>
              </a:lnSpc>
            </a:pPr>
            <a:r>
              <a:rPr lang="en-US" sz="900" u="none" spc="0">
                <a:solidFill>
                  <a:srgbClr val="4D4D4D">
                    <a:alpha val="100000"/>
                  </a:srgbClr>
                </a:solidFill>
                <a:latin typeface="open sans"/>
              </a:rPr>
              <a:t>Have little contact with you and are unfamiliar with your leadership behaviours</a:t>
            </a:r>
          </a:p>
        </p:txBody>
      </p:sp>
      <p:sp>
        <p:nvSpPr>
          <p:cNvPr id="10" name="TextBox 9"/>
          <p:cNvSpPr txBox="1"/>
          <p:nvPr/>
        </p:nvSpPr>
        <p:spPr>
          <a:xfrm>
            <a:off x="4644009" y="2810351"/>
            <a:ext cx="4211955" cy="324041"/>
          </a:xfrm>
          <a:prstGeom prst="rect">
            <a:avLst/>
          </a:prstGeom>
          <a:noFill/>
        </p:spPr>
        <p:txBody>
          <a:bodyPr lIns="91440" tIns="45720" rIns="91440" bIns="45720" rtlCol="0" anchor="ctr">
            <a:spAutoFit/>
          </a:bodyPr>
          <a:lstStyle/>
          <a:p>
            <a:pPr marL="0" marR="0" lvl="0" indent="0" algn="l" fontAlgn="ctr">
              <a:lnSpc>
                <a:spcPct val="100000"/>
              </a:lnSpc>
            </a:pPr>
            <a:r>
              <a:rPr lang="en-US" sz="900" u="none" spc="0">
                <a:solidFill>
                  <a:srgbClr val="4D4D4D">
                    <a:alpha val="100000"/>
                  </a:srgbClr>
                </a:solidFill>
                <a:latin typeface="open sans"/>
              </a:rPr>
              <a:t>Valuable and should not be dismissed. However, interpret these scores with caution. </a:t>
            </a:r>
          </a:p>
        </p:txBody>
      </p:sp>
      <p:pic>
        <p:nvPicPr>
          <p:cNvPr id="11" name="Picture 10"/>
          <p:cNvPicPr>
            <a:picLocks noChangeAspect="1"/>
          </p:cNvPicPr>
          <p:nvPr/>
        </p:nvPicPr>
        <p:blipFill>
          <a:blip r:embed="rId4"/>
          <a:stretch>
            <a:fillRect/>
          </a:stretch>
        </p:blipFill>
        <p:spPr>
          <a:xfrm>
            <a:off x="350520" y="2637568"/>
            <a:ext cx="866775" cy="561975"/>
          </a:xfrm>
          <a:prstGeom prst="rect">
            <a:avLst/>
          </a:prstGeom>
        </p:spPr>
      </p:pic>
      <p:sp>
        <p:nvSpPr>
          <p:cNvPr id="12" name="TextBox 11"/>
          <p:cNvSpPr txBox="1"/>
          <p:nvPr/>
        </p:nvSpPr>
        <p:spPr>
          <a:xfrm>
            <a:off x="360045" y="2846356"/>
            <a:ext cx="842391" cy="162020"/>
          </a:xfrm>
          <a:prstGeom prst="rect">
            <a:avLst/>
          </a:prstGeom>
          <a:noFill/>
        </p:spPr>
        <p:txBody>
          <a:bodyPr lIns="91440" tIns="45720" rIns="91440" bIns="45720" rtlCol="0" anchor="ctr">
            <a:spAutoFit/>
          </a:bodyPr>
          <a:lstStyle/>
          <a:p>
            <a:pPr marL="0" marR="0" lvl="0" indent="0" algn="ctr" fontAlgn="ctr">
              <a:lnSpc>
                <a:spcPct val="100000"/>
              </a:lnSpc>
            </a:pPr>
            <a:r>
              <a:rPr lang="en-US" sz="900" b="1" u="none" spc="0">
                <a:solidFill>
                  <a:srgbClr val="FFFFFF">
                    <a:alpha val="100000"/>
                  </a:srgbClr>
                </a:solidFill>
                <a:latin typeface="open sans"/>
              </a:rPr>
              <a:t>LOW</a:t>
            </a:r>
          </a:p>
        </p:txBody>
      </p:sp>
      <p:sp>
        <p:nvSpPr>
          <p:cNvPr id="13" name="TextBox 12"/>
          <p:cNvSpPr txBox="1"/>
          <p:nvPr/>
        </p:nvSpPr>
        <p:spPr>
          <a:xfrm>
            <a:off x="1274445" y="3368326"/>
            <a:ext cx="3369564" cy="324041"/>
          </a:xfrm>
          <a:prstGeom prst="rect">
            <a:avLst/>
          </a:prstGeom>
          <a:noFill/>
        </p:spPr>
        <p:txBody>
          <a:bodyPr lIns="91440" tIns="45720" rIns="91440" bIns="45720" rtlCol="0" anchor="ctr">
            <a:spAutoFit/>
          </a:bodyPr>
          <a:lstStyle/>
          <a:p>
            <a:pPr marL="0" marR="0" lvl="0" indent="0" algn="l" fontAlgn="ctr">
              <a:lnSpc>
                <a:spcPct val="100000"/>
              </a:lnSpc>
            </a:pPr>
            <a:r>
              <a:rPr lang="en-US" sz="900" u="none" spc="0">
                <a:solidFill>
                  <a:srgbClr val="4D4D4D">
                    <a:alpha val="100000"/>
                  </a:srgbClr>
                </a:solidFill>
                <a:latin typeface="open sans"/>
              </a:rPr>
              <a:t>Have some contact with you and are familiar with your leadership behaviours</a:t>
            </a:r>
          </a:p>
        </p:txBody>
      </p:sp>
      <p:sp>
        <p:nvSpPr>
          <p:cNvPr id="14" name="TextBox 13"/>
          <p:cNvSpPr txBox="1"/>
          <p:nvPr/>
        </p:nvSpPr>
        <p:spPr>
          <a:xfrm>
            <a:off x="4644009" y="3368326"/>
            <a:ext cx="4211955" cy="324041"/>
          </a:xfrm>
          <a:prstGeom prst="rect">
            <a:avLst/>
          </a:prstGeom>
          <a:noFill/>
        </p:spPr>
        <p:txBody>
          <a:bodyPr lIns="91440" tIns="45720" rIns="91440" bIns="45720" rtlCol="0" anchor="ctr">
            <a:spAutoFit/>
          </a:bodyPr>
          <a:lstStyle/>
          <a:p>
            <a:pPr marL="0" marR="0" lvl="0" indent="0" algn="l" fontAlgn="ctr">
              <a:lnSpc>
                <a:spcPct val="100000"/>
              </a:lnSpc>
            </a:pPr>
            <a:r>
              <a:rPr lang="en-US" sz="900" u="none" spc="0">
                <a:solidFill>
                  <a:srgbClr val="4D4D4D">
                    <a:alpha val="100000"/>
                  </a:srgbClr>
                </a:solidFill>
                <a:latin typeface="open sans"/>
              </a:rPr>
              <a:t>Meaningful. Identify actions to take on the basis of your results however validate these actions with your raters before implementation.</a:t>
            </a:r>
          </a:p>
        </p:txBody>
      </p:sp>
      <p:pic>
        <p:nvPicPr>
          <p:cNvPr id="15" name="Picture 14"/>
          <p:cNvPicPr>
            <a:picLocks noChangeAspect="1"/>
          </p:cNvPicPr>
          <p:nvPr/>
        </p:nvPicPr>
        <p:blipFill>
          <a:blip r:embed="rId5"/>
          <a:stretch>
            <a:fillRect/>
          </a:stretch>
        </p:blipFill>
        <p:spPr>
          <a:xfrm>
            <a:off x="350520" y="3195542"/>
            <a:ext cx="866775" cy="561975"/>
          </a:xfrm>
          <a:prstGeom prst="rect">
            <a:avLst/>
          </a:prstGeom>
        </p:spPr>
      </p:pic>
      <p:sp>
        <p:nvSpPr>
          <p:cNvPr id="16" name="TextBox 15"/>
          <p:cNvSpPr txBox="1"/>
          <p:nvPr/>
        </p:nvSpPr>
        <p:spPr>
          <a:xfrm>
            <a:off x="360045" y="3404330"/>
            <a:ext cx="842391" cy="162020"/>
          </a:xfrm>
          <a:prstGeom prst="rect">
            <a:avLst/>
          </a:prstGeom>
          <a:noFill/>
        </p:spPr>
        <p:txBody>
          <a:bodyPr lIns="91440" tIns="45720" rIns="91440" bIns="45720" rtlCol="0" anchor="ctr">
            <a:spAutoFit/>
          </a:bodyPr>
          <a:lstStyle/>
          <a:p>
            <a:pPr marL="0" marR="0" lvl="0" indent="0" algn="ctr" fontAlgn="ctr">
              <a:lnSpc>
                <a:spcPct val="100000"/>
              </a:lnSpc>
            </a:pPr>
            <a:r>
              <a:rPr lang="en-US" sz="900" b="1" u="none" spc="0">
                <a:solidFill>
                  <a:srgbClr val="FFFFFF">
                    <a:alpha val="100000"/>
                  </a:srgbClr>
                </a:solidFill>
                <a:latin typeface="open sans"/>
              </a:rPr>
              <a:t>MEDIUM</a:t>
            </a:r>
          </a:p>
        </p:txBody>
      </p:sp>
      <p:sp>
        <p:nvSpPr>
          <p:cNvPr id="17" name="TextBox 16"/>
          <p:cNvSpPr txBox="1"/>
          <p:nvPr/>
        </p:nvSpPr>
        <p:spPr>
          <a:xfrm>
            <a:off x="1274445" y="3926300"/>
            <a:ext cx="3369564" cy="162020"/>
          </a:xfrm>
          <a:prstGeom prst="rect">
            <a:avLst/>
          </a:prstGeom>
          <a:noFill/>
        </p:spPr>
        <p:txBody>
          <a:bodyPr lIns="91440" tIns="45720" rIns="91440" bIns="45720" rtlCol="0" anchor="ctr">
            <a:spAutoFit/>
          </a:bodyPr>
          <a:lstStyle/>
          <a:p>
            <a:pPr marL="0" marR="0" lvl="0" indent="0" algn="l" fontAlgn="ctr">
              <a:lnSpc>
                <a:spcPct val="100000"/>
              </a:lnSpc>
            </a:pPr>
            <a:r>
              <a:rPr lang="en-US" sz="900" u="none" spc="0">
                <a:solidFill>
                  <a:srgbClr val="4D4D4D">
                    <a:alpha val="100000"/>
                  </a:srgbClr>
                </a:solidFill>
                <a:latin typeface="open sans"/>
              </a:rPr>
              <a:t>Are highly familiar with your leadership behaviours</a:t>
            </a:r>
          </a:p>
        </p:txBody>
      </p:sp>
      <p:sp>
        <p:nvSpPr>
          <p:cNvPr id="18" name="TextBox 17"/>
          <p:cNvSpPr txBox="1"/>
          <p:nvPr/>
        </p:nvSpPr>
        <p:spPr>
          <a:xfrm>
            <a:off x="4644009" y="3926300"/>
            <a:ext cx="4211955" cy="162020"/>
          </a:xfrm>
          <a:prstGeom prst="rect">
            <a:avLst/>
          </a:prstGeom>
          <a:noFill/>
        </p:spPr>
        <p:txBody>
          <a:bodyPr lIns="91440" tIns="45720" rIns="91440" bIns="45720" rtlCol="0" anchor="ctr">
            <a:spAutoFit/>
          </a:bodyPr>
          <a:lstStyle/>
          <a:p>
            <a:pPr marL="0" marR="0" lvl="0" indent="0" algn="l" fontAlgn="ctr">
              <a:lnSpc>
                <a:spcPct val="100000"/>
              </a:lnSpc>
            </a:pPr>
            <a:r>
              <a:rPr lang="en-US" sz="900" u="none" spc="0">
                <a:solidFill>
                  <a:srgbClr val="4D4D4D">
                    <a:alpha val="100000"/>
                  </a:srgbClr>
                </a:solidFill>
                <a:latin typeface="open sans"/>
              </a:rPr>
              <a:t>Very meaningful. Take action based on the feedback.</a:t>
            </a:r>
          </a:p>
        </p:txBody>
      </p:sp>
      <p:pic>
        <p:nvPicPr>
          <p:cNvPr id="19" name="Picture 18"/>
          <p:cNvPicPr>
            <a:picLocks noChangeAspect="1"/>
          </p:cNvPicPr>
          <p:nvPr/>
        </p:nvPicPr>
        <p:blipFill>
          <a:blip r:embed="rId6"/>
          <a:stretch>
            <a:fillRect/>
          </a:stretch>
        </p:blipFill>
        <p:spPr>
          <a:xfrm>
            <a:off x="350520" y="3753517"/>
            <a:ext cx="866775" cy="400050"/>
          </a:xfrm>
          <a:prstGeom prst="rect">
            <a:avLst/>
          </a:prstGeom>
        </p:spPr>
      </p:pic>
      <p:sp>
        <p:nvSpPr>
          <p:cNvPr id="20" name="TextBox 19"/>
          <p:cNvSpPr txBox="1"/>
          <p:nvPr/>
        </p:nvSpPr>
        <p:spPr>
          <a:xfrm>
            <a:off x="360045" y="3881342"/>
            <a:ext cx="842391" cy="162020"/>
          </a:xfrm>
          <a:prstGeom prst="rect">
            <a:avLst/>
          </a:prstGeom>
          <a:noFill/>
        </p:spPr>
        <p:txBody>
          <a:bodyPr lIns="91440" tIns="45720" rIns="91440" bIns="45720" rtlCol="0" anchor="ctr">
            <a:spAutoFit/>
          </a:bodyPr>
          <a:lstStyle/>
          <a:p>
            <a:pPr marL="0" marR="0" lvl="0" indent="0" algn="ctr" fontAlgn="ctr">
              <a:lnSpc>
                <a:spcPct val="100000"/>
              </a:lnSpc>
            </a:pPr>
            <a:r>
              <a:rPr lang="en-US" sz="900" b="1" u="none" spc="0">
                <a:solidFill>
                  <a:srgbClr val="FFFFFF">
                    <a:alpha val="100000"/>
                  </a:srgbClr>
                </a:solidFill>
                <a:latin typeface="open sans"/>
              </a:rPr>
              <a:t>HIGH</a:t>
            </a:r>
          </a:p>
        </p:txBody>
      </p:sp>
      <p:cxnSp>
        <p:nvCxnSpPr>
          <p:cNvPr id="21" name="Straight Connector 20"/>
          <p:cNvCxnSpPr/>
          <p:nvPr/>
        </p:nvCxnSpPr>
        <p:spPr>
          <a:xfrm>
            <a:off x="352044" y="4160330"/>
            <a:ext cx="8431911" cy="0"/>
          </a:xfrm>
          <a:prstGeom prst="line">
            <a:avLst/>
          </a:prstGeom>
          <a:ln w="12700" cap="flat" cmpd="sng" algn="ctr">
            <a:solidFill>
              <a:srgbClr val="009EE3">
                <a:alpha val="100000"/>
              </a:srgbClr>
            </a:solidFill>
            <a:prstDash val="solid"/>
            <a:round/>
            <a:headEnd type="none" w="med" len="med"/>
            <a:tailEnd type="none" w="med" len="med"/>
          </a:ln>
        </p:spPr>
      </p:cxnSp>
      <p:cxnSp>
        <p:nvCxnSpPr>
          <p:cNvPr id="22" name="Straight Connector 21"/>
          <p:cNvCxnSpPr/>
          <p:nvPr/>
        </p:nvCxnSpPr>
        <p:spPr>
          <a:xfrm>
            <a:off x="8791956" y="2648331"/>
            <a:ext cx="0" cy="1511999"/>
          </a:xfrm>
          <a:prstGeom prst="line">
            <a:avLst/>
          </a:prstGeom>
          <a:ln w="12700" cap="flat" cmpd="sng" algn="ctr">
            <a:solidFill>
              <a:srgbClr val="009EE3">
                <a:alpha val="100000"/>
              </a:srgbClr>
            </a:solidFill>
            <a:prstDash val="solid"/>
            <a:round/>
            <a:headEnd type="none" w="med" len="med"/>
            <a:tailEnd type="none" w="med" len="med"/>
          </a:ln>
        </p:spPr>
      </p:cxnSp>
      <p:sp>
        <p:nvSpPr>
          <p:cNvPr id="23" name="TextBox 22"/>
          <p:cNvSpPr txBox="1"/>
          <p:nvPr/>
        </p:nvSpPr>
        <p:spPr>
          <a:xfrm>
            <a:off x="360045" y="4322350"/>
            <a:ext cx="8424005"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b="1" u="none" spc="0">
                <a:solidFill>
                  <a:srgbClr val="009EE3">
                    <a:alpha val="100000"/>
                  </a:srgbClr>
                </a:solidFill>
                <a:latin typeface="open sans"/>
              </a:rPr>
              <a:t>CONSISTENCY</a:t>
            </a:r>
          </a:p>
        </p:txBody>
      </p:sp>
      <p:pic>
        <p:nvPicPr>
          <p:cNvPr id="24" name="Picture 23"/>
          <p:cNvPicPr>
            <a:picLocks noChangeAspect="1"/>
          </p:cNvPicPr>
          <p:nvPr/>
        </p:nvPicPr>
        <p:blipFill>
          <a:blip r:embed="rId3"/>
          <a:stretch>
            <a:fillRect/>
          </a:stretch>
        </p:blipFill>
        <p:spPr>
          <a:xfrm>
            <a:off x="350520" y="4502372"/>
            <a:ext cx="8448675" cy="323850"/>
          </a:xfrm>
          <a:prstGeom prst="rect">
            <a:avLst/>
          </a:prstGeom>
        </p:spPr>
      </p:pic>
      <p:sp>
        <p:nvSpPr>
          <p:cNvPr id="25" name="TextBox 24"/>
          <p:cNvSpPr txBox="1"/>
          <p:nvPr/>
        </p:nvSpPr>
        <p:spPr>
          <a:xfrm>
            <a:off x="431959" y="4583335"/>
            <a:ext cx="8351996" cy="162020"/>
          </a:xfrm>
          <a:prstGeom prst="rect">
            <a:avLst/>
          </a:prstGeom>
          <a:noFill/>
        </p:spPr>
        <p:txBody>
          <a:bodyPr lIns="91440" tIns="45720" rIns="91440" bIns="45720" rtlCol="0" anchor="ctr">
            <a:spAutoFit/>
          </a:bodyPr>
          <a:lstStyle/>
          <a:p>
            <a:pPr marL="0" marR="0" lvl="0" indent="0" algn="l" fontAlgn="ctr">
              <a:lnSpc>
                <a:spcPct val="100000"/>
              </a:lnSpc>
            </a:pPr>
            <a:endParaRPr/>
          </a:p>
        </p:txBody>
      </p:sp>
      <p:sp>
        <p:nvSpPr>
          <p:cNvPr id="26" name="TextBox 25"/>
          <p:cNvSpPr txBox="1"/>
          <p:nvPr/>
        </p:nvSpPr>
        <p:spPr>
          <a:xfrm>
            <a:off x="1274445" y="4583335"/>
            <a:ext cx="7509605"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009EE3">
                    <a:alpha val="100000"/>
                  </a:srgbClr>
                </a:solidFill>
                <a:latin typeface="open sans"/>
              </a:rPr>
              <a:t>THIS MEANS THE RATER RESPONSES TO THE SURVEY WERE...</a:t>
            </a:r>
          </a:p>
        </p:txBody>
      </p:sp>
      <p:sp>
        <p:nvSpPr>
          <p:cNvPr id="27" name="TextBox 26"/>
          <p:cNvSpPr txBox="1"/>
          <p:nvPr/>
        </p:nvSpPr>
        <p:spPr>
          <a:xfrm>
            <a:off x="1274445" y="4988338"/>
            <a:ext cx="7581614" cy="162020"/>
          </a:xfrm>
          <a:prstGeom prst="rect">
            <a:avLst/>
          </a:prstGeom>
          <a:noFill/>
        </p:spPr>
        <p:txBody>
          <a:bodyPr lIns="91440" tIns="45720" rIns="91440" bIns="45720" rtlCol="0" anchor="ctr">
            <a:spAutoFit/>
          </a:bodyPr>
          <a:lstStyle/>
          <a:p>
            <a:pPr marL="0" marR="0" lvl="0" indent="0" algn="l" fontAlgn="ctr">
              <a:lnSpc>
                <a:spcPct val="100000"/>
              </a:lnSpc>
            </a:pPr>
            <a:r>
              <a:rPr lang="en-US" sz="900" u="none" spc="0">
                <a:solidFill>
                  <a:srgbClr val="4D4D4D">
                    <a:alpha val="100000"/>
                  </a:srgbClr>
                </a:solidFill>
                <a:latin typeface="open sans"/>
              </a:rPr>
              <a:t>Significantly inconsistent. This may be because:</a:t>
            </a:r>
          </a:p>
        </p:txBody>
      </p:sp>
      <p:sp>
        <p:nvSpPr>
          <p:cNvPr id="28" name="TextBox 27"/>
          <p:cNvSpPr txBox="1"/>
          <p:nvPr/>
        </p:nvSpPr>
        <p:spPr>
          <a:xfrm>
            <a:off x="1274445" y="5150358"/>
            <a:ext cx="7581614" cy="162020"/>
          </a:xfrm>
          <a:prstGeom prst="rect">
            <a:avLst/>
          </a:prstGeom>
          <a:noFill/>
        </p:spPr>
        <p:txBody>
          <a:bodyPr lIns="91440" tIns="45720" rIns="91440" bIns="45720" rtlCol="0" anchor="ctr">
            <a:spAutoFit/>
          </a:bodyPr>
          <a:lstStyle/>
          <a:p>
            <a:pPr marL="0" marR="0" lvl="0" indent="0" algn="l" fontAlgn="ctr">
              <a:lnSpc>
                <a:spcPct val="100000"/>
              </a:lnSpc>
            </a:pPr>
            <a:r>
              <a:rPr lang="en-US" sz="900" u="none" spc="0">
                <a:solidFill>
                  <a:srgbClr val="4D4D4D">
                    <a:alpha val="100000"/>
                  </a:srgbClr>
                </a:solidFill>
                <a:latin typeface="open sans"/>
              </a:rPr>
              <a:t>•  You display different behaviour to individual raters</a:t>
            </a:r>
          </a:p>
        </p:txBody>
      </p:sp>
      <p:sp>
        <p:nvSpPr>
          <p:cNvPr id="29" name="TextBox 28"/>
          <p:cNvSpPr txBox="1"/>
          <p:nvPr/>
        </p:nvSpPr>
        <p:spPr>
          <a:xfrm>
            <a:off x="1274445" y="5312378"/>
            <a:ext cx="7581614" cy="162020"/>
          </a:xfrm>
          <a:prstGeom prst="rect">
            <a:avLst/>
          </a:prstGeom>
          <a:noFill/>
        </p:spPr>
        <p:txBody>
          <a:bodyPr lIns="91440" tIns="45720" rIns="91440" bIns="45720" rtlCol="0" anchor="ctr">
            <a:spAutoFit/>
          </a:bodyPr>
          <a:lstStyle/>
          <a:p>
            <a:pPr marL="0" marR="0" lvl="0" indent="0" algn="l" fontAlgn="ctr">
              <a:lnSpc>
                <a:spcPct val="100000"/>
              </a:lnSpc>
            </a:pPr>
            <a:r>
              <a:rPr lang="en-US" sz="900" u="none" spc="0">
                <a:solidFill>
                  <a:srgbClr val="4D4D4D">
                    <a:alpha val="100000"/>
                  </a:srgbClr>
                </a:solidFill>
                <a:latin typeface="open sans"/>
              </a:rPr>
              <a:t>•  Raters may be seeing different aspects of your behaviour, or</a:t>
            </a:r>
          </a:p>
        </p:txBody>
      </p:sp>
      <p:sp>
        <p:nvSpPr>
          <p:cNvPr id="30" name="TextBox 29"/>
          <p:cNvSpPr txBox="1"/>
          <p:nvPr/>
        </p:nvSpPr>
        <p:spPr>
          <a:xfrm>
            <a:off x="1274445" y="5474303"/>
            <a:ext cx="7581614" cy="162020"/>
          </a:xfrm>
          <a:prstGeom prst="rect">
            <a:avLst/>
          </a:prstGeom>
          <a:noFill/>
        </p:spPr>
        <p:txBody>
          <a:bodyPr lIns="91440" tIns="45720" rIns="91440" bIns="45720" rtlCol="0" anchor="ctr">
            <a:spAutoFit/>
          </a:bodyPr>
          <a:lstStyle/>
          <a:p>
            <a:pPr marL="0" marR="0" lvl="0" indent="0" algn="l" fontAlgn="ctr">
              <a:lnSpc>
                <a:spcPct val="100000"/>
              </a:lnSpc>
            </a:pPr>
            <a:r>
              <a:rPr lang="en-US" sz="900" u="none" spc="0">
                <a:solidFill>
                  <a:srgbClr val="4D4D4D">
                    <a:alpha val="100000"/>
                  </a:srgbClr>
                </a:solidFill>
                <a:latin typeface="open sans"/>
              </a:rPr>
              <a:t>•  Different situations, relationships or environments had an impact on their responses.</a:t>
            </a:r>
          </a:p>
        </p:txBody>
      </p:sp>
      <p:sp>
        <p:nvSpPr>
          <p:cNvPr id="31" name="TextBox 30"/>
          <p:cNvSpPr txBox="1"/>
          <p:nvPr/>
        </p:nvSpPr>
        <p:spPr>
          <a:xfrm>
            <a:off x="1274445" y="5636324"/>
            <a:ext cx="7581614" cy="162020"/>
          </a:xfrm>
          <a:prstGeom prst="rect">
            <a:avLst/>
          </a:prstGeom>
          <a:noFill/>
        </p:spPr>
        <p:txBody>
          <a:bodyPr lIns="91440" tIns="45720" rIns="91440" bIns="45720" rtlCol="0" anchor="ctr">
            <a:spAutoFit/>
          </a:bodyPr>
          <a:lstStyle/>
          <a:p>
            <a:pPr marL="0" marR="0" lvl="0" indent="0" algn="l" fontAlgn="ctr">
              <a:lnSpc>
                <a:spcPct val="100000"/>
              </a:lnSpc>
            </a:pPr>
            <a:r>
              <a:rPr lang="en-US" sz="900" u="none" spc="0">
                <a:solidFill>
                  <a:srgbClr val="4D4D4D">
                    <a:alpha val="100000"/>
                  </a:srgbClr>
                </a:solidFill>
                <a:latin typeface="open sans"/>
              </a:rPr>
              <a:t>When consistency of responses is low, interpret results with caution, as the results reflect averages that may not be meaningful.</a:t>
            </a:r>
          </a:p>
        </p:txBody>
      </p:sp>
      <p:pic>
        <p:nvPicPr>
          <p:cNvPr id="32" name="Picture 31"/>
          <p:cNvPicPr>
            <a:picLocks noChangeAspect="1"/>
          </p:cNvPicPr>
          <p:nvPr/>
        </p:nvPicPr>
        <p:blipFill>
          <a:blip r:embed="rId7"/>
          <a:stretch>
            <a:fillRect/>
          </a:stretch>
        </p:blipFill>
        <p:spPr>
          <a:xfrm>
            <a:off x="350520" y="4815554"/>
            <a:ext cx="866775" cy="1047750"/>
          </a:xfrm>
          <a:prstGeom prst="rect">
            <a:avLst/>
          </a:prstGeom>
        </p:spPr>
      </p:pic>
      <p:sp>
        <p:nvSpPr>
          <p:cNvPr id="33" name="TextBox 32"/>
          <p:cNvSpPr txBox="1"/>
          <p:nvPr/>
        </p:nvSpPr>
        <p:spPr>
          <a:xfrm>
            <a:off x="360045" y="5267325"/>
            <a:ext cx="842391" cy="162020"/>
          </a:xfrm>
          <a:prstGeom prst="rect">
            <a:avLst/>
          </a:prstGeom>
          <a:noFill/>
        </p:spPr>
        <p:txBody>
          <a:bodyPr lIns="91440" tIns="45720" rIns="91440" bIns="45720" rtlCol="0" anchor="ctr">
            <a:spAutoFit/>
          </a:bodyPr>
          <a:lstStyle/>
          <a:p>
            <a:pPr marL="0" marR="0" lvl="0" indent="0" algn="ctr" fontAlgn="ctr">
              <a:lnSpc>
                <a:spcPct val="100000"/>
              </a:lnSpc>
            </a:pPr>
            <a:r>
              <a:rPr lang="en-US" sz="900" b="1" u="none" spc="0">
                <a:solidFill>
                  <a:srgbClr val="FFFFFF">
                    <a:alpha val="100000"/>
                  </a:srgbClr>
                </a:solidFill>
                <a:latin typeface="open sans"/>
              </a:rPr>
              <a:t>LOW</a:t>
            </a:r>
          </a:p>
        </p:txBody>
      </p:sp>
      <p:sp>
        <p:nvSpPr>
          <p:cNvPr id="34" name="TextBox 33"/>
          <p:cNvSpPr txBox="1"/>
          <p:nvPr/>
        </p:nvSpPr>
        <p:spPr>
          <a:xfrm>
            <a:off x="1274445" y="6032373"/>
            <a:ext cx="7581614" cy="162020"/>
          </a:xfrm>
          <a:prstGeom prst="rect">
            <a:avLst/>
          </a:prstGeom>
          <a:noFill/>
        </p:spPr>
        <p:txBody>
          <a:bodyPr lIns="91440" tIns="45720" rIns="91440" bIns="45720" rtlCol="0" anchor="ctr">
            <a:spAutoFit/>
          </a:bodyPr>
          <a:lstStyle/>
          <a:p>
            <a:pPr marL="0" marR="0" lvl="0" indent="0" algn="l" fontAlgn="ctr">
              <a:lnSpc>
                <a:spcPct val="100000"/>
              </a:lnSpc>
            </a:pPr>
            <a:r>
              <a:rPr lang="en-US" sz="900" u="none" spc="0">
                <a:solidFill>
                  <a:srgbClr val="4D4D4D">
                    <a:alpha val="100000"/>
                  </a:srgbClr>
                </a:solidFill>
                <a:latin typeface="open sans"/>
              </a:rPr>
              <a:t>Somewhat consistent, as might be expected from a typical group of respondents.</a:t>
            </a:r>
          </a:p>
        </p:txBody>
      </p:sp>
      <p:pic>
        <p:nvPicPr>
          <p:cNvPr id="35" name="Picture 34"/>
          <p:cNvPicPr>
            <a:picLocks noChangeAspect="1"/>
          </p:cNvPicPr>
          <p:nvPr/>
        </p:nvPicPr>
        <p:blipFill>
          <a:blip r:embed="rId8"/>
          <a:stretch>
            <a:fillRect/>
          </a:stretch>
        </p:blipFill>
        <p:spPr>
          <a:xfrm>
            <a:off x="350520" y="5859494"/>
            <a:ext cx="866775" cy="400050"/>
          </a:xfrm>
          <a:prstGeom prst="rect">
            <a:avLst/>
          </a:prstGeom>
        </p:spPr>
      </p:pic>
      <p:sp>
        <p:nvSpPr>
          <p:cNvPr id="36" name="TextBox 35"/>
          <p:cNvSpPr txBox="1"/>
          <p:nvPr/>
        </p:nvSpPr>
        <p:spPr>
          <a:xfrm>
            <a:off x="360045" y="5987320"/>
            <a:ext cx="842391" cy="162020"/>
          </a:xfrm>
          <a:prstGeom prst="rect">
            <a:avLst/>
          </a:prstGeom>
          <a:noFill/>
        </p:spPr>
        <p:txBody>
          <a:bodyPr lIns="91440" tIns="45720" rIns="91440" bIns="45720" rtlCol="0" anchor="ctr">
            <a:spAutoFit/>
          </a:bodyPr>
          <a:lstStyle/>
          <a:p>
            <a:pPr marL="0" marR="0" lvl="0" indent="0" algn="ctr" fontAlgn="ctr">
              <a:lnSpc>
                <a:spcPct val="100000"/>
              </a:lnSpc>
            </a:pPr>
            <a:r>
              <a:rPr lang="en-US" sz="900" b="1" u="none" spc="0">
                <a:solidFill>
                  <a:srgbClr val="FFFFFF">
                    <a:alpha val="100000"/>
                  </a:srgbClr>
                </a:solidFill>
                <a:latin typeface="open sans"/>
              </a:rPr>
              <a:t>MEDIUM</a:t>
            </a:r>
          </a:p>
        </p:txBody>
      </p:sp>
      <p:sp>
        <p:nvSpPr>
          <p:cNvPr id="37" name="TextBox 36"/>
          <p:cNvSpPr txBox="1"/>
          <p:nvPr/>
        </p:nvSpPr>
        <p:spPr>
          <a:xfrm>
            <a:off x="1274445" y="6428327"/>
            <a:ext cx="7581614" cy="162020"/>
          </a:xfrm>
          <a:prstGeom prst="rect">
            <a:avLst/>
          </a:prstGeom>
          <a:noFill/>
        </p:spPr>
        <p:txBody>
          <a:bodyPr lIns="91440" tIns="45720" rIns="91440" bIns="45720" rtlCol="0" anchor="ctr">
            <a:spAutoFit/>
          </a:bodyPr>
          <a:lstStyle/>
          <a:p>
            <a:pPr marL="0" marR="0" lvl="0" indent="0" algn="l" fontAlgn="ctr">
              <a:lnSpc>
                <a:spcPct val="100000"/>
              </a:lnSpc>
            </a:pPr>
            <a:r>
              <a:rPr lang="en-US" sz="900" u="none" spc="0">
                <a:solidFill>
                  <a:srgbClr val="4D4D4D">
                    <a:alpha val="100000"/>
                  </a:srgbClr>
                </a:solidFill>
                <a:latin typeface="open sans"/>
              </a:rPr>
              <a:t>Highly consistent.</a:t>
            </a:r>
          </a:p>
        </p:txBody>
      </p:sp>
      <p:pic>
        <p:nvPicPr>
          <p:cNvPr id="38" name="Picture 37"/>
          <p:cNvPicPr>
            <a:picLocks noChangeAspect="1"/>
          </p:cNvPicPr>
          <p:nvPr/>
        </p:nvPicPr>
        <p:blipFill>
          <a:blip r:embed="rId6"/>
          <a:stretch>
            <a:fillRect/>
          </a:stretch>
        </p:blipFill>
        <p:spPr>
          <a:xfrm>
            <a:off x="350520" y="6255544"/>
            <a:ext cx="866775" cy="400050"/>
          </a:xfrm>
          <a:prstGeom prst="rect">
            <a:avLst/>
          </a:prstGeom>
        </p:spPr>
      </p:pic>
      <p:sp>
        <p:nvSpPr>
          <p:cNvPr id="39" name="TextBox 38"/>
          <p:cNvSpPr txBox="1"/>
          <p:nvPr/>
        </p:nvSpPr>
        <p:spPr>
          <a:xfrm>
            <a:off x="360045" y="6383369"/>
            <a:ext cx="842391" cy="162020"/>
          </a:xfrm>
          <a:prstGeom prst="rect">
            <a:avLst/>
          </a:prstGeom>
          <a:noFill/>
        </p:spPr>
        <p:txBody>
          <a:bodyPr lIns="91440" tIns="45720" rIns="91440" bIns="45720" rtlCol="0" anchor="ctr">
            <a:spAutoFit/>
          </a:bodyPr>
          <a:lstStyle/>
          <a:p>
            <a:pPr marL="0" marR="0" lvl="0" indent="0" algn="ctr" fontAlgn="ctr">
              <a:lnSpc>
                <a:spcPct val="100000"/>
              </a:lnSpc>
            </a:pPr>
            <a:r>
              <a:rPr lang="en-US" sz="900" b="1" u="none" spc="0">
                <a:solidFill>
                  <a:srgbClr val="FFFFFF">
                    <a:alpha val="100000"/>
                  </a:srgbClr>
                </a:solidFill>
                <a:latin typeface="open sans"/>
              </a:rPr>
              <a:t>HIGH</a:t>
            </a:r>
          </a:p>
        </p:txBody>
      </p:sp>
      <p:cxnSp>
        <p:nvCxnSpPr>
          <p:cNvPr id="40" name="Straight Connector 39"/>
          <p:cNvCxnSpPr/>
          <p:nvPr/>
        </p:nvCxnSpPr>
        <p:spPr>
          <a:xfrm>
            <a:off x="352044" y="6662357"/>
            <a:ext cx="8431911" cy="0"/>
          </a:xfrm>
          <a:prstGeom prst="line">
            <a:avLst/>
          </a:prstGeom>
          <a:ln w="12700" cap="flat" cmpd="sng" algn="ctr">
            <a:solidFill>
              <a:srgbClr val="009EE3">
                <a:alpha val="100000"/>
              </a:srgbClr>
            </a:solidFill>
            <a:prstDash val="solid"/>
            <a:round/>
            <a:headEnd type="none" w="med" len="med"/>
            <a:tailEnd type="none" w="med" len="med"/>
          </a:ln>
        </p:spPr>
      </p:cxnSp>
      <p:cxnSp>
        <p:nvCxnSpPr>
          <p:cNvPr id="41" name="Straight Connector 40"/>
          <p:cNvCxnSpPr/>
          <p:nvPr/>
        </p:nvCxnSpPr>
        <p:spPr>
          <a:xfrm>
            <a:off x="8791956" y="4826318"/>
            <a:ext cx="0" cy="1836039"/>
          </a:xfrm>
          <a:prstGeom prst="line">
            <a:avLst/>
          </a:prstGeom>
          <a:ln w="12700" cap="flat" cmpd="sng" algn="ctr">
            <a:solidFill>
              <a:srgbClr val="009EE3">
                <a:alpha val="100000"/>
              </a:srgbClr>
            </a:solidFill>
            <a:prstDash val="solid"/>
            <a:round/>
            <a:headEnd type="none" w="med" len="med"/>
            <a:tailEnd type="none" w="med" len="med"/>
          </a:ln>
        </p:spPr>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360045" y="216027"/>
          <a:ext cx="8799195" cy="5472017"/>
          <a:chOff x="360045" y="216027"/>
          <a:chExt cx="8799195" cy="5472017"/>
        </a:xfrm>
      </p:grpSpPr>
      <p:sp>
        <p:nvSpPr>
          <p:cNvPr id="6" name="TextBox 5"/>
          <p:cNvSpPr txBox="1"/>
          <p:nvPr/>
        </p:nvSpPr>
        <p:spPr>
          <a:xfrm>
            <a:off x="360045" y="216027"/>
            <a:ext cx="8424005" cy="324041"/>
          </a:xfrm>
          <a:prstGeom prst="rect">
            <a:avLst/>
          </a:prstGeom>
          <a:noFill/>
        </p:spPr>
        <p:txBody>
          <a:bodyPr lIns="91440" tIns="45720" rIns="91440" bIns="45720" rtlCol="0" anchor="ctr">
            <a:spAutoFit/>
          </a:bodyPr>
          <a:lstStyle/>
          <a:p>
            <a:pPr marL="0" marR="0" lvl="0" indent="0" algn="l" fontAlgn="ctr">
              <a:lnSpc>
                <a:spcPct val="100000"/>
              </a:lnSpc>
            </a:pPr>
            <a:r>
              <a:rPr lang="en-US" sz="2200" u="none" spc="0">
                <a:solidFill>
                  <a:srgbClr val="009EE3">
                    <a:alpha val="100000"/>
                  </a:srgbClr>
                </a:solidFill>
                <a:latin typeface="open sans"/>
              </a:rPr>
              <a:t>TOTAL EMOTIONAL INTELLIGENCE</a:t>
            </a:r>
          </a:p>
        </p:txBody>
      </p:sp>
      <p:pic>
        <p:nvPicPr>
          <p:cNvPr id="2" name="Picture 1"/>
          <p:cNvPicPr>
            <a:picLocks noChangeAspect="1"/>
          </p:cNvPicPr>
          <p:nvPr/>
        </p:nvPicPr>
        <p:blipFill>
          <a:blip r:embed="rId2"/>
          <a:stretch>
            <a:fillRect/>
          </a:stretch>
        </p:blipFill>
        <p:spPr>
          <a:xfrm>
            <a:off x="360045" y="719995"/>
            <a:ext cx="8439150" cy="1193387"/>
          </a:xfrm>
          <a:prstGeom prst="rect">
            <a:avLst/>
          </a:prstGeom>
        </p:spPr>
      </p:pic>
      <p:pic>
        <p:nvPicPr>
          <p:cNvPr id="3" name="Picture 2"/>
          <p:cNvPicPr>
            <a:picLocks noChangeAspect="1"/>
          </p:cNvPicPr>
          <p:nvPr/>
        </p:nvPicPr>
        <p:blipFill>
          <a:blip r:embed="rId3"/>
          <a:stretch>
            <a:fillRect/>
          </a:stretch>
        </p:blipFill>
        <p:spPr>
          <a:xfrm>
            <a:off x="1187958" y="3491960"/>
            <a:ext cx="7134225" cy="1496854"/>
          </a:xfrm>
          <a:prstGeom prst="rect">
            <a:avLst/>
          </a:prstGeom>
        </p:spPr>
      </p:pic>
      <p:graphicFrame>
        <p:nvGraphicFramePr>
          <p:cNvPr id="4" name="Table 3"/>
          <p:cNvGraphicFramePr>
            <a:graphicFrameLocks noGrp="1"/>
          </p:cNvGraphicFramePr>
          <p:nvPr/>
        </p:nvGraphicFramePr>
        <p:xfrm>
          <a:off x="1143000" y="2095500"/>
          <a:ext cx="6858000" cy="167640"/>
        </p:xfrm>
        <a:graphic>
          <a:graphicData uri="http://schemas.openxmlformats.org/drawingml/2006/table">
            <a:tbl>
              <a:tblPr firstRow="1" bandRow="1"/>
              <a:tblGrid>
                <a:gridCol w="1143000">
                  <a:extLst>
                    <a:ext uri="{9D8B030D-6E8A-4147-A177-3AD203B41FA5}">
                      <a16:colId xmlns:a16="http://schemas.microsoft.com/office/drawing/2014/main" val="20000"/>
                    </a:ext>
                  </a:extLst>
                </a:gridCol>
                <a:gridCol w="1714500">
                  <a:extLst>
                    <a:ext uri="{9D8B030D-6E8A-4147-A177-3AD203B41FA5}">
                      <a16:colId xmlns:a16="http://schemas.microsoft.com/office/drawing/2014/main" val="20001"/>
                    </a:ext>
                  </a:extLst>
                </a:gridCol>
                <a:gridCol w="17145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tblGrid>
              <a:tr h="47625">
                <a:tc>
                  <a:txBody>
                    <a:bodyPr/>
                    <a:lstStyle/>
                    <a:p>
                      <a:pPr marL="0" marR="0" lvl="0" indent="0" algn="ctr" fontAlgn="ctr">
                        <a:lnSpc>
                          <a:spcPct val="100000"/>
                        </a:lnSpc>
                      </a:pPr>
                      <a:r>
                        <a:rPr lang="en-US" sz="1100" b="1" u="none" spc="0">
                          <a:solidFill>
                            <a:srgbClr val="FFFFFF">
                              <a:alpha val="100000"/>
                            </a:srgbClr>
                          </a:solidFill>
                          <a:latin typeface="open sans"/>
                        </a:rPr>
                        <a:t>Benchmarks</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009FE3">
                        <a:alpha val="100000"/>
                      </a:srgbClr>
                    </a:solidFill>
                  </a:tcPr>
                </a:tc>
                <a:tc>
                  <a:txBody>
                    <a:bodyPr/>
                    <a:lstStyle/>
                    <a:p>
                      <a:pPr marL="0" marR="0" lvl="0" indent="0" algn="ctr" fontAlgn="ctr">
                        <a:lnSpc>
                          <a:spcPct val="100000"/>
                        </a:lnSpc>
                      </a:pPr>
                      <a:r>
                        <a:rPr lang="en-US" sz="900" u="none" spc="0">
                          <a:solidFill>
                            <a:srgbClr val="000000">
                              <a:alpha val="100000"/>
                            </a:srgbClr>
                          </a:solidFill>
                          <a:latin typeface="open sans"/>
                        </a:rPr>
                        <a:t>Average Demonstration: </a:t>
                      </a:r>
                      <a:r>
                        <a:rPr lang="en-US" sz="900" b="1" u="none" spc="0">
                          <a:solidFill>
                            <a:srgbClr val="000000">
                              <a:alpha val="100000"/>
                            </a:srgbClr>
                          </a:solidFill>
                          <a:latin typeface="open sans"/>
                        </a:rPr>
                        <a:t>59</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Standard Deviation: </a:t>
                      </a:r>
                      <a:r>
                        <a:rPr lang="en-US" sz="900" b="1" u="none" spc="0">
                          <a:solidFill>
                            <a:srgbClr val="000000">
                              <a:alpha val="100000"/>
                            </a:srgbClr>
                          </a:solidFill>
                          <a:latin typeface="open sans"/>
                        </a:rPr>
                        <a:t>20</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Minimum: </a:t>
                      </a:r>
                      <a:r>
                        <a:rPr lang="en-US" sz="900" b="1" u="none" spc="0">
                          <a:solidFill>
                            <a:srgbClr val="000000">
                              <a:alpha val="100000"/>
                            </a:srgbClr>
                          </a:solidFill>
                          <a:latin typeface="open sans"/>
                        </a:rPr>
                        <a:t>36</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Maximum: </a:t>
                      </a:r>
                      <a:r>
                        <a:rPr lang="en-US" sz="900" b="1" u="none" spc="0">
                          <a:solidFill>
                            <a:srgbClr val="000000">
                              <a:alpha val="100000"/>
                            </a:srgbClr>
                          </a:solidFill>
                          <a:latin typeface="open sans"/>
                        </a:rPr>
                        <a:t>96</a:t>
                      </a:r>
                    </a:p>
                  </a:txBody>
                  <a:tcPr marL="0" marR="0" marT="0" marB="0" anchor="ctr">
                    <a:lnL w="0" cap="flat" cmpd="sng" algn="ctr">
                      <a:solidFill>
                        <a:srgbClr val="000000">
                          <a:alpha val="100000"/>
                        </a:srgbClr>
                      </a:solidFill>
                      <a:prstDash val="solid"/>
                      <a:round/>
                      <a:headEnd type="none" w="med" len="med"/>
                      <a:tailEnd type="none" w="med" len="med"/>
                    </a:lnL>
                    <a:lnR w="9525" cap="flat" cmpd="sng" algn="ctr">
                      <a:solidFill>
                        <a:srgbClr val="009FE3">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extLst>
                  <a:ext uri="{0D108BD9-81ED-4DB2-BD59-A6C34878D82A}">
                    <a16:rowId xmlns:a16="http://schemas.microsoft.com/office/drawing/2014/main" val="10000"/>
                  </a:ext>
                </a:extLst>
              </a:tr>
            </a:tbl>
          </a:graphicData>
        </a:graphic>
      </p:graphicFrame>
      <p:sp>
        <p:nvSpPr>
          <p:cNvPr id="5" name="TextBox 4"/>
          <p:cNvSpPr txBox="1"/>
          <p:nvPr/>
        </p:nvSpPr>
        <p:spPr>
          <a:xfrm>
            <a:off x="360045" y="5291995"/>
            <a:ext cx="8424005"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b="1" u="none" spc="0">
                <a:solidFill>
                  <a:srgbClr val="4D4D4D">
                    <a:alpha val="100000"/>
                  </a:srgbClr>
                </a:solidFill>
                <a:latin typeface="open sans"/>
              </a:rPr>
              <a:t>Percentage of the group that are high, average and low in Total Emotional Intelligence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360045" y="216027"/>
          <a:ext cx="8799195" cy="5472017"/>
          <a:chOff x="360045" y="216027"/>
          <a:chExt cx="8799195" cy="5472017"/>
        </a:xfrm>
      </p:grpSpPr>
      <p:pic>
        <p:nvPicPr>
          <p:cNvPr id="7" name="Picture 6"/>
          <p:cNvPicPr>
            <a:picLocks noChangeAspect="1"/>
          </p:cNvPicPr>
          <p:nvPr/>
        </p:nvPicPr>
        <p:blipFill>
          <a:blip r:embed="rId2"/>
          <a:stretch>
            <a:fillRect/>
          </a:stretch>
        </p:blipFill>
        <p:spPr>
          <a:xfrm>
            <a:off x="360045" y="216027"/>
            <a:ext cx="323850" cy="324041"/>
          </a:xfrm>
          <a:prstGeom prst="rect">
            <a:avLst/>
          </a:prstGeom>
        </p:spPr>
      </p:pic>
      <p:sp>
        <p:nvSpPr>
          <p:cNvPr id="2" name="TextBox 1"/>
          <p:cNvSpPr txBox="1"/>
          <p:nvPr/>
        </p:nvSpPr>
        <p:spPr>
          <a:xfrm>
            <a:off x="719995" y="216027"/>
            <a:ext cx="8063960" cy="324041"/>
          </a:xfrm>
          <a:prstGeom prst="rect">
            <a:avLst/>
          </a:prstGeom>
          <a:noFill/>
        </p:spPr>
        <p:txBody>
          <a:bodyPr lIns="91440" tIns="45720" rIns="91440" bIns="45720" rtlCol="0" anchor="ctr">
            <a:spAutoFit/>
          </a:bodyPr>
          <a:lstStyle/>
          <a:p>
            <a:pPr marL="0" marR="0" lvl="0" indent="0" algn="l" fontAlgn="ctr">
              <a:lnSpc>
                <a:spcPct val="100000"/>
              </a:lnSpc>
            </a:pPr>
            <a:r>
              <a:rPr lang="en-US" sz="2200" u="none" spc="0">
                <a:solidFill>
                  <a:srgbClr val="009EE3">
                    <a:alpha val="100000"/>
                  </a:srgbClr>
                </a:solidFill>
                <a:latin typeface="open sans"/>
              </a:rPr>
              <a:t>SELF-AWARENESS</a:t>
            </a:r>
          </a:p>
        </p:txBody>
      </p:sp>
      <p:pic>
        <p:nvPicPr>
          <p:cNvPr id="3" name="Picture 2"/>
          <p:cNvPicPr>
            <a:picLocks noChangeAspect="1"/>
          </p:cNvPicPr>
          <p:nvPr/>
        </p:nvPicPr>
        <p:blipFill>
          <a:blip r:embed="rId3"/>
          <a:stretch>
            <a:fillRect/>
          </a:stretch>
        </p:blipFill>
        <p:spPr>
          <a:xfrm>
            <a:off x="360045" y="719995"/>
            <a:ext cx="8439150" cy="1193387"/>
          </a:xfrm>
          <a:prstGeom prst="rect">
            <a:avLst/>
          </a:prstGeom>
        </p:spPr>
      </p:pic>
      <p:graphicFrame>
        <p:nvGraphicFramePr>
          <p:cNvPr id="4" name="Table 3"/>
          <p:cNvGraphicFramePr>
            <a:graphicFrameLocks noGrp="1"/>
          </p:cNvGraphicFramePr>
          <p:nvPr/>
        </p:nvGraphicFramePr>
        <p:xfrm>
          <a:off x="1143000" y="2095500"/>
          <a:ext cx="6858000" cy="167640"/>
        </p:xfrm>
        <a:graphic>
          <a:graphicData uri="http://schemas.openxmlformats.org/drawingml/2006/table">
            <a:tbl>
              <a:tblPr firstRow="1" bandRow="1"/>
              <a:tblGrid>
                <a:gridCol w="1143000">
                  <a:extLst>
                    <a:ext uri="{9D8B030D-6E8A-4147-A177-3AD203B41FA5}">
                      <a16:colId xmlns:a16="http://schemas.microsoft.com/office/drawing/2014/main" val="20000"/>
                    </a:ext>
                  </a:extLst>
                </a:gridCol>
                <a:gridCol w="1714500">
                  <a:extLst>
                    <a:ext uri="{9D8B030D-6E8A-4147-A177-3AD203B41FA5}">
                      <a16:colId xmlns:a16="http://schemas.microsoft.com/office/drawing/2014/main" val="20001"/>
                    </a:ext>
                  </a:extLst>
                </a:gridCol>
                <a:gridCol w="17145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tblGrid>
              <a:tr h="47625">
                <a:tc>
                  <a:txBody>
                    <a:bodyPr/>
                    <a:lstStyle/>
                    <a:p>
                      <a:pPr marL="0" marR="0" lvl="0" indent="0" algn="ctr" fontAlgn="ctr">
                        <a:lnSpc>
                          <a:spcPct val="100000"/>
                        </a:lnSpc>
                      </a:pPr>
                      <a:r>
                        <a:rPr lang="en-US" sz="1100" b="1" u="none" spc="0">
                          <a:solidFill>
                            <a:srgbClr val="FFFFFF">
                              <a:alpha val="100000"/>
                            </a:srgbClr>
                          </a:solidFill>
                          <a:latin typeface="open sans"/>
                        </a:rPr>
                        <a:t>Benchmarks</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009FE3">
                        <a:alpha val="100000"/>
                      </a:srgbClr>
                    </a:solidFill>
                  </a:tcPr>
                </a:tc>
                <a:tc>
                  <a:txBody>
                    <a:bodyPr/>
                    <a:lstStyle/>
                    <a:p>
                      <a:pPr marL="0" marR="0" lvl="0" indent="0" algn="ctr" fontAlgn="ctr">
                        <a:lnSpc>
                          <a:spcPct val="100000"/>
                        </a:lnSpc>
                      </a:pPr>
                      <a:r>
                        <a:rPr lang="en-US" sz="900" u="none" spc="0">
                          <a:solidFill>
                            <a:srgbClr val="000000">
                              <a:alpha val="100000"/>
                            </a:srgbClr>
                          </a:solidFill>
                          <a:latin typeface="open sans"/>
                        </a:rPr>
                        <a:t>Average Demonstration: </a:t>
                      </a:r>
                      <a:r>
                        <a:rPr lang="en-US" sz="900" b="1" u="none" spc="0">
                          <a:solidFill>
                            <a:srgbClr val="000000">
                              <a:alpha val="100000"/>
                            </a:srgbClr>
                          </a:solidFill>
                          <a:latin typeface="open sans"/>
                        </a:rPr>
                        <a:t>62</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Standard Deviation: </a:t>
                      </a:r>
                      <a:r>
                        <a:rPr lang="en-US" sz="900" b="1" u="none" spc="0">
                          <a:solidFill>
                            <a:srgbClr val="000000">
                              <a:alpha val="100000"/>
                            </a:srgbClr>
                          </a:solidFill>
                          <a:latin typeface="open sans"/>
                        </a:rPr>
                        <a:t>25</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Minimum: </a:t>
                      </a:r>
                      <a:r>
                        <a:rPr lang="en-US" sz="900" b="1" u="none" spc="0">
                          <a:solidFill>
                            <a:srgbClr val="000000">
                              <a:alpha val="100000"/>
                            </a:srgbClr>
                          </a:solidFill>
                          <a:latin typeface="open sans"/>
                        </a:rPr>
                        <a:t>22</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Maximum: </a:t>
                      </a:r>
                      <a:r>
                        <a:rPr lang="en-US" sz="900" b="1" u="none" spc="0">
                          <a:solidFill>
                            <a:srgbClr val="000000">
                              <a:alpha val="100000"/>
                            </a:srgbClr>
                          </a:solidFill>
                          <a:latin typeface="open sans"/>
                        </a:rPr>
                        <a:t>97</a:t>
                      </a:r>
                    </a:p>
                  </a:txBody>
                  <a:tcPr marL="0" marR="0" marT="0" marB="0" anchor="ctr">
                    <a:lnL w="0" cap="flat" cmpd="sng" algn="ctr">
                      <a:solidFill>
                        <a:srgbClr val="000000">
                          <a:alpha val="100000"/>
                        </a:srgbClr>
                      </a:solidFill>
                      <a:prstDash val="solid"/>
                      <a:round/>
                      <a:headEnd type="none" w="med" len="med"/>
                      <a:tailEnd type="none" w="med" len="med"/>
                    </a:lnL>
                    <a:lnR w="9525" cap="flat" cmpd="sng" algn="ctr">
                      <a:solidFill>
                        <a:srgbClr val="009FE3">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extLst>
                  <a:ext uri="{0D108BD9-81ED-4DB2-BD59-A6C34878D82A}">
                    <a16:rowId xmlns:a16="http://schemas.microsoft.com/office/drawing/2014/main" val="10000"/>
                  </a:ext>
                </a:extLst>
              </a:tr>
            </a:tbl>
          </a:graphicData>
        </a:graphic>
      </p:graphicFrame>
      <p:pic>
        <p:nvPicPr>
          <p:cNvPr id="5" name="Picture 4"/>
          <p:cNvPicPr>
            <a:picLocks noChangeAspect="1"/>
          </p:cNvPicPr>
          <p:nvPr/>
        </p:nvPicPr>
        <p:blipFill>
          <a:blip r:embed="rId4"/>
          <a:stretch>
            <a:fillRect/>
          </a:stretch>
        </p:blipFill>
        <p:spPr>
          <a:xfrm>
            <a:off x="1187958" y="3491960"/>
            <a:ext cx="7134225" cy="1496854"/>
          </a:xfrm>
          <a:prstGeom prst="rect">
            <a:avLst/>
          </a:prstGeom>
        </p:spPr>
      </p:pic>
      <p:sp>
        <p:nvSpPr>
          <p:cNvPr id="6" name="TextBox 5"/>
          <p:cNvSpPr txBox="1"/>
          <p:nvPr/>
        </p:nvSpPr>
        <p:spPr>
          <a:xfrm>
            <a:off x="360045" y="5291995"/>
            <a:ext cx="8424005"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b="1" u="none" spc="0">
                <a:solidFill>
                  <a:srgbClr val="4D4D4D">
                    <a:alpha val="100000"/>
                  </a:srgbClr>
                </a:solidFill>
                <a:latin typeface="open sans"/>
              </a:rPr>
              <a:t>Percentage of the group that are high, average and low in Self-Awareness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350520" y="216027"/>
          <a:ext cx="8799195" cy="6629400"/>
          <a:chOff x="350520" y="216027"/>
          <a:chExt cx="8799195" cy="6629400"/>
        </a:xfrm>
      </p:grpSpPr>
      <p:pic>
        <p:nvPicPr>
          <p:cNvPr id="64" name="Picture 63"/>
          <p:cNvPicPr>
            <a:picLocks noChangeAspect="1"/>
          </p:cNvPicPr>
          <p:nvPr/>
        </p:nvPicPr>
        <p:blipFill>
          <a:blip r:embed="rId2"/>
          <a:stretch>
            <a:fillRect/>
          </a:stretch>
        </p:blipFill>
        <p:spPr>
          <a:xfrm>
            <a:off x="360045" y="216027"/>
            <a:ext cx="323850" cy="324041"/>
          </a:xfrm>
          <a:prstGeom prst="rect">
            <a:avLst/>
          </a:prstGeom>
        </p:spPr>
      </p:pic>
      <p:sp>
        <p:nvSpPr>
          <p:cNvPr id="2" name="TextBox 1"/>
          <p:cNvSpPr txBox="1"/>
          <p:nvPr/>
        </p:nvSpPr>
        <p:spPr>
          <a:xfrm>
            <a:off x="719995" y="216027"/>
            <a:ext cx="8063960" cy="324041"/>
          </a:xfrm>
          <a:prstGeom prst="rect">
            <a:avLst/>
          </a:prstGeom>
          <a:noFill/>
        </p:spPr>
        <p:txBody>
          <a:bodyPr lIns="91440" tIns="45720" rIns="91440" bIns="45720" rtlCol="0" anchor="ctr">
            <a:spAutoFit/>
          </a:bodyPr>
          <a:lstStyle/>
          <a:p>
            <a:pPr marL="0" marR="0" lvl="0" indent="0" algn="l" fontAlgn="ctr">
              <a:lnSpc>
                <a:spcPct val="100000"/>
              </a:lnSpc>
            </a:pPr>
            <a:r>
              <a:rPr lang="en-US" sz="2200" u="none" spc="0">
                <a:solidFill>
                  <a:srgbClr val="009EE3">
                    <a:alpha val="100000"/>
                  </a:srgbClr>
                </a:solidFill>
                <a:latin typeface="open sans"/>
              </a:rPr>
              <a:t>SELF-AWARENESS</a:t>
            </a:r>
          </a:p>
        </p:txBody>
      </p:sp>
      <p:pic>
        <p:nvPicPr>
          <p:cNvPr id="3" name="Picture 2"/>
          <p:cNvPicPr>
            <a:picLocks noChangeAspect="1"/>
          </p:cNvPicPr>
          <p:nvPr/>
        </p:nvPicPr>
        <p:blipFill>
          <a:blip r:embed="rId3"/>
          <a:stretch>
            <a:fillRect/>
          </a:stretch>
        </p:blipFill>
        <p:spPr>
          <a:xfrm>
            <a:off x="360045" y="719995"/>
            <a:ext cx="8439150" cy="1193387"/>
          </a:xfrm>
          <a:prstGeom prst="rect">
            <a:avLst/>
          </a:prstGeom>
        </p:spPr>
      </p:pic>
      <p:graphicFrame>
        <p:nvGraphicFramePr>
          <p:cNvPr id="4" name="Table 3"/>
          <p:cNvGraphicFramePr>
            <a:graphicFrameLocks noGrp="1"/>
          </p:cNvGraphicFramePr>
          <p:nvPr/>
        </p:nvGraphicFramePr>
        <p:xfrm>
          <a:off x="1143000" y="2095500"/>
          <a:ext cx="6858000" cy="167640"/>
        </p:xfrm>
        <a:graphic>
          <a:graphicData uri="http://schemas.openxmlformats.org/drawingml/2006/table">
            <a:tbl>
              <a:tblPr firstRow="1" bandRow="1"/>
              <a:tblGrid>
                <a:gridCol w="1143000">
                  <a:extLst>
                    <a:ext uri="{9D8B030D-6E8A-4147-A177-3AD203B41FA5}">
                      <a16:colId xmlns:a16="http://schemas.microsoft.com/office/drawing/2014/main" val="20000"/>
                    </a:ext>
                  </a:extLst>
                </a:gridCol>
                <a:gridCol w="1714500">
                  <a:extLst>
                    <a:ext uri="{9D8B030D-6E8A-4147-A177-3AD203B41FA5}">
                      <a16:colId xmlns:a16="http://schemas.microsoft.com/office/drawing/2014/main" val="20001"/>
                    </a:ext>
                  </a:extLst>
                </a:gridCol>
                <a:gridCol w="17145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tblGrid>
              <a:tr h="47625">
                <a:tc>
                  <a:txBody>
                    <a:bodyPr/>
                    <a:lstStyle/>
                    <a:p>
                      <a:pPr marL="0" marR="0" lvl="0" indent="0" algn="ctr" fontAlgn="ctr">
                        <a:lnSpc>
                          <a:spcPct val="100000"/>
                        </a:lnSpc>
                      </a:pPr>
                      <a:r>
                        <a:rPr lang="en-US" sz="1100" b="1" u="none" spc="0">
                          <a:solidFill>
                            <a:srgbClr val="FFFFFF">
                              <a:alpha val="100000"/>
                            </a:srgbClr>
                          </a:solidFill>
                          <a:latin typeface="open sans"/>
                        </a:rPr>
                        <a:t>Benchmarks</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009FE3">
                        <a:alpha val="100000"/>
                      </a:srgbClr>
                    </a:solidFill>
                  </a:tcPr>
                </a:tc>
                <a:tc>
                  <a:txBody>
                    <a:bodyPr/>
                    <a:lstStyle/>
                    <a:p>
                      <a:pPr marL="0" marR="0" lvl="0" indent="0" algn="ctr" fontAlgn="ctr">
                        <a:lnSpc>
                          <a:spcPct val="100000"/>
                        </a:lnSpc>
                      </a:pPr>
                      <a:r>
                        <a:rPr lang="en-US" sz="900" u="none" spc="0">
                          <a:solidFill>
                            <a:srgbClr val="000000">
                              <a:alpha val="100000"/>
                            </a:srgbClr>
                          </a:solidFill>
                          <a:latin typeface="open sans"/>
                        </a:rPr>
                        <a:t>Average Demonstration: </a:t>
                      </a:r>
                      <a:r>
                        <a:rPr lang="en-US" sz="900" b="1" u="none" spc="0">
                          <a:solidFill>
                            <a:srgbClr val="000000">
                              <a:alpha val="100000"/>
                            </a:srgbClr>
                          </a:solidFill>
                          <a:latin typeface="open sans"/>
                        </a:rPr>
                        <a:t>62</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Standard Deviation: </a:t>
                      </a:r>
                      <a:r>
                        <a:rPr lang="en-US" sz="900" b="1" u="none" spc="0">
                          <a:solidFill>
                            <a:srgbClr val="000000">
                              <a:alpha val="100000"/>
                            </a:srgbClr>
                          </a:solidFill>
                          <a:latin typeface="open sans"/>
                        </a:rPr>
                        <a:t>25</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Minimum: </a:t>
                      </a:r>
                      <a:r>
                        <a:rPr lang="en-US" sz="900" b="1" u="none" spc="0">
                          <a:solidFill>
                            <a:srgbClr val="000000">
                              <a:alpha val="100000"/>
                            </a:srgbClr>
                          </a:solidFill>
                          <a:latin typeface="open sans"/>
                        </a:rPr>
                        <a:t>22</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Maximum: </a:t>
                      </a:r>
                      <a:r>
                        <a:rPr lang="en-US" sz="900" b="1" u="none" spc="0">
                          <a:solidFill>
                            <a:srgbClr val="000000">
                              <a:alpha val="100000"/>
                            </a:srgbClr>
                          </a:solidFill>
                          <a:latin typeface="open sans"/>
                        </a:rPr>
                        <a:t>97</a:t>
                      </a:r>
                    </a:p>
                  </a:txBody>
                  <a:tcPr marL="0" marR="0" marT="0" marB="0" anchor="ctr">
                    <a:lnL w="0" cap="flat" cmpd="sng" algn="ctr">
                      <a:solidFill>
                        <a:srgbClr val="000000">
                          <a:alpha val="100000"/>
                        </a:srgbClr>
                      </a:solidFill>
                      <a:prstDash val="solid"/>
                      <a:round/>
                      <a:headEnd type="none" w="med" len="med"/>
                      <a:tailEnd type="none" w="med" len="med"/>
                    </a:lnL>
                    <a:lnR w="9525" cap="flat" cmpd="sng" algn="ctr">
                      <a:solidFill>
                        <a:srgbClr val="009FE3">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extLst>
                  <a:ext uri="{0D108BD9-81ED-4DB2-BD59-A6C34878D82A}">
                    <a16:rowId xmlns:a16="http://schemas.microsoft.com/office/drawing/2014/main" val="10000"/>
                  </a:ext>
                </a:extLst>
              </a:tr>
            </a:tbl>
          </a:graphicData>
        </a:graphic>
      </p:graphicFrame>
      <p:pic>
        <p:nvPicPr>
          <p:cNvPr id="5" name="Picture 4"/>
          <p:cNvPicPr>
            <a:picLocks noChangeAspect="1"/>
          </p:cNvPicPr>
          <p:nvPr/>
        </p:nvPicPr>
        <p:blipFill>
          <a:blip r:embed="rId4"/>
          <a:stretch>
            <a:fillRect/>
          </a:stretch>
        </p:blipFill>
        <p:spPr>
          <a:xfrm>
            <a:off x="350520" y="2417445"/>
            <a:ext cx="8448675" cy="323850"/>
          </a:xfrm>
          <a:prstGeom prst="rect">
            <a:avLst/>
          </a:prstGeom>
        </p:spPr>
      </p:pic>
      <p:sp>
        <p:nvSpPr>
          <p:cNvPr id="6" name="TextBox 5"/>
          <p:cNvSpPr txBox="1"/>
          <p:nvPr/>
        </p:nvSpPr>
        <p:spPr>
          <a:xfrm>
            <a:off x="431959" y="2498408"/>
            <a:ext cx="8351996"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Question</a:t>
            </a:r>
          </a:p>
        </p:txBody>
      </p:sp>
      <p:sp>
        <p:nvSpPr>
          <p:cNvPr id="7" name="TextBox 6"/>
          <p:cNvSpPr txBox="1"/>
          <p:nvPr/>
        </p:nvSpPr>
        <p:spPr>
          <a:xfrm>
            <a:off x="6834283" y="2498408"/>
            <a:ext cx="1949768"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  I</a:t>
            </a:r>
          </a:p>
        </p:txBody>
      </p:sp>
      <p:sp>
        <p:nvSpPr>
          <p:cNvPr id="8" name="TextBox 7"/>
          <p:cNvSpPr txBox="1"/>
          <p:nvPr/>
        </p:nvSpPr>
        <p:spPr>
          <a:xfrm>
            <a:off x="7339679" y="2498408"/>
            <a:ext cx="1444276"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  D</a:t>
            </a:r>
          </a:p>
        </p:txBody>
      </p:sp>
      <p:sp>
        <p:nvSpPr>
          <p:cNvPr id="9" name="TextBox 8"/>
          <p:cNvSpPr txBox="1"/>
          <p:nvPr/>
        </p:nvSpPr>
        <p:spPr>
          <a:xfrm>
            <a:off x="7845076" y="2498408"/>
            <a:ext cx="938879"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  d</a:t>
            </a:r>
          </a:p>
        </p:txBody>
      </p:sp>
      <p:sp>
        <p:nvSpPr>
          <p:cNvPr id="10" name="TextBox 9"/>
          <p:cNvSpPr txBox="1"/>
          <p:nvPr/>
        </p:nvSpPr>
        <p:spPr>
          <a:xfrm>
            <a:off x="8350568" y="2498408"/>
            <a:ext cx="433483"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BM</a:t>
            </a:r>
          </a:p>
        </p:txBody>
      </p:sp>
      <p:cxnSp>
        <p:nvCxnSpPr>
          <p:cNvPr id="11" name="Straight Connector 10"/>
          <p:cNvCxnSpPr/>
          <p:nvPr/>
        </p:nvCxnSpPr>
        <p:spPr>
          <a:xfrm>
            <a:off x="360045" y="2741390"/>
            <a:ext cx="0" cy="3527965"/>
          </a:xfrm>
          <a:prstGeom prst="line">
            <a:avLst/>
          </a:prstGeom>
          <a:ln w="12700" cap="flat" cmpd="sng" algn="ctr">
            <a:solidFill>
              <a:srgbClr val="009EE3">
                <a:alpha val="100000"/>
              </a:srgbClr>
            </a:solidFill>
            <a:prstDash val="solid"/>
            <a:round/>
            <a:headEnd type="none" w="med" len="med"/>
            <a:tailEnd type="none" w="med" len="med"/>
          </a:ln>
        </p:spPr>
      </p:cxnSp>
      <p:cxnSp>
        <p:nvCxnSpPr>
          <p:cNvPr id="12" name="Straight Connector 11"/>
          <p:cNvCxnSpPr/>
          <p:nvPr/>
        </p:nvCxnSpPr>
        <p:spPr>
          <a:xfrm>
            <a:off x="8783955" y="2741390"/>
            <a:ext cx="0" cy="3527965"/>
          </a:xfrm>
          <a:prstGeom prst="line">
            <a:avLst/>
          </a:prstGeom>
          <a:ln w="12700" cap="flat" cmpd="sng" algn="ctr">
            <a:solidFill>
              <a:srgbClr val="009EE3">
                <a:alpha val="100000"/>
              </a:srgbClr>
            </a:solidFill>
            <a:prstDash val="solid"/>
            <a:round/>
            <a:headEnd type="none" w="med" len="med"/>
            <a:tailEnd type="none" w="med" len="med"/>
          </a:ln>
        </p:spPr>
      </p:cxnSp>
      <p:cxnSp>
        <p:nvCxnSpPr>
          <p:cNvPr id="13" name="Straight Connector 12"/>
          <p:cNvCxnSpPr/>
          <p:nvPr/>
        </p:nvCxnSpPr>
        <p:spPr>
          <a:xfrm>
            <a:off x="360045" y="6269355"/>
            <a:ext cx="8423910" cy="0"/>
          </a:xfrm>
          <a:prstGeom prst="line">
            <a:avLst/>
          </a:prstGeom>
          <a:ln w="12700" cap="flat" cmpd="sng" algn="ctr">
            <a:solidFill>
              <a:srgbClr val="009EE3">
                <a:alpha val="100000"/>
              </a:srgbClr>
            </a:solidFill>
            <a:prstDash val="solid"/>
            <a:round/>
            <a:headEnd type="none" w="med" len="med"/>
            <a:tailEnd type="none" w="med" len="med"/>
          </a:ln>
        </p:spPr>
      </p:cxnSp>
      <p:sp>
        <p:nvSpPr>
          <p:cNvPr id="14" name="TextBox 13"/>
          <p:cNvSpPr txBox="1"/>
          <p:nvPr/>
        </p:nvSpPr>
        <p:spPr>
          <a:xfrm>
            <a:off x="467963" y="2909411"/>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1.</a:t>
            </a:r>
          </a:p>
        </p:txBody>
      </p:sp>
      <p:sp>
        <p:nvSpPr>
          <p:cNvPr id="15" name="TextBox 14"/>
          <p:cNvSpPr txBox="1"/>
          <p:nvPr/>
        </p:nvSpPr>
        <p:spPr>
          <a:xfrm>
            <a:off x="611981" y="2909411"/>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Understands the impact their behaviour has on others.</a:t>
            </a:r>
          </a:p>
        </p:txBody>
      </p:sp>
      <p:sp>
        <p:nvSpPr>
          <p:cNvPr id="16" name="TextBox 15"/>
          <p:cNvSpPr txBox="1"/>
          <p:nvPr/>
        </p:nvSpPr>
        <p:spPr>
          <a:xfrm>
            <a:off x="6803993" y="2909411"/>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4.4</a:t>
            </a:r>
          </a:p>
        </p:txBody>
      </p:sp>
      <p:sp>
        <p:nvSpPr>
          <p:cNvPr id="17" name="TextBox 16"/>
          <p:cNvSpPr txBox="1"/>
          <p:nvPr/>
        </p:nvSpPr>
        <p:spPr>
          <a:xfrm>
            <a:off x="7343966" y="290941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4.1</a:t>
            </a:r>
          </a:p>
        </p:txBody>
      </p:sp>
      <p:pic>
        <p:nvPicPr>
          <p:cNvPr id="18" name="Picture 17"/>
          <p:cNvPicPr>
            <a:picLocks noChangeAspect="1"/>
          </p:cNvPicPr>
          <p:nvPr/>
        </p:nvPicPr>
        <p:blipFill>
          <a:blip r:embed="rId5"/>
          <a:stretch>
            <a:fillRect/>
          </a:stretch>
        </p:blipFill>
        <p:spPr>
          <a:xfrm>
            <a:off x="7919942" y="2849404"/>
            <a:ext cx="285750" cy="285750"/>
          </a:xfrm>
          <a:prstGeom prst="rect">
            <a:avLst/>
          </a:prstGeom>
        </p:spPr>
      </p:pic>
      <p:sp>
        <p:nvSpPr>
          <p:cNvPr id="19" name="TextBox 18"/>
          <p:cNvSpPr txBox="1"/>
          <p:nvPr/>
        </p:nvSpPr>
        <p:spPr>
          <a:xfrm>
            <a:off x="7848029" y="290941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0.3</a:t>
            </a:r>
          </a:p>
        </p:txBody>
      </p:sp>
      <p:sp>
        <p:nvSpPr>
          <p:cNvPr id="20" name="TextBox 19"/>
          <p:cNvSpPr txBox="1"/>
          <p:nvPr/>
        </p:nvSpPr>
        <p:spPr>
          <a:xfrm>
            <a:off x="8279987" y="2891409"/>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21" name="TextBox 20"/>
          <p:cNvSpPr txBox="1"/>
          <p:nvPr/>
        </p:nvSpPr>
        <p:spPr>
          <a:xfrm>
            <a:off x="467963" y="3413379"/>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2.</a:t>
            </a:r>
          </a:p>
        </p:txBody>
      </p:sp>
      <p:sp>
        <p:nvSpPr>
          <p:cNvPr id="22" name="TextBox 21"/>
          <p:cNvSpPr txBox="1"/>
          <p:nvPr/>
        </p:nvSpPr>
        <p:spPr>
          <a:xfrm>
            <a:off x="611981" y="3413379"/>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Is aware of their strengths and limitations.</a:t>
            </a:r>
          </a:p>
        </p:txBody>
      </p:sp>
      <p:sp>
        <p:nvSpPr>
          <p:cNvPr id="23" name="TextBox 22"/>
          <p:cNvSpPr txBox="1"/>
          <p:nvPr/>
        </p:nvSpPr>
        <p:spPr>
          <a:xfrm>
            <a:off x="6803993" y="3413379"/>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4.2</a:t>
            </a:r>
          </a:p>
        </p:txBody>
      </p:sp>
      <p:sp>
        <p:nvSpPr>
          <p:cNvPr id="24" name="TextBox 23"/>
          <p:cNvSpPr txBox="1"/>
          <p:nvPr/>
        </p:nvSpPr>
        <p:spPr>
          <a:xfrm>
            <a:off x="7343966" y="3413379"/>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4.0</a:t>
            </a:r>
          </a:p>
        </p:txBody>
      </p:sp>
      <p:pic>
        <p:nvPicPr>
          <p:cNvPr id="25" name="Picture 24"/>
          <p:cNvPicPr>
            <a:picLocks noChangeAspect="1"/>
          </p:cNvPicPr>
          <p:nvPr/>
        </p:nvPicPr>
        <p:blipFill>
          <a:blip r:embed="rId5"/>
          <a:stretch>
            <a:fillRect/>
          </a:stretch>
        </p:blipFill>
        <p:spPr>
          <a:xfrm>
            <a:off x="7919942" y="3353372"/>
            <a:ext cx="285750" cy="285750"/>
          </a:xfrm>
          <a:prstGeom prst="rect">
            <a:avLst/>
          </a:prstGeom>
        </p:spPr>
      </p:pic>
      <p:sp>
        <p:nvSpPr>
          <p:cNvPr id="26" name="TextBox 25"/>
          <p:cNvSpPr txBox="1"/>
          <p:nvPr/>
        </p:nvSpPr>
        <p:spPr>
          <a:xfrm>
            <a:off x="7848029" y="3413379"/>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0.2</a:t>
            </a:r>
          </a:p>
        </p:txBody>
      </p:sp>
      <p:sp>
        <p:nvSpPr>
          <p:cNvPr id="27" name="TextBox 26"/>
          <p:cNvSpPr txBox="1"/>
          <p:nvPr/>
        </p:nvSpPr>
        <p:spPr>
          <a:xfrm>
            <a:off x="8279987" y="3395377"/>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28" name="TextBox 27"/>
          <p:cNvSpPr txBox="1"/>
          <p:nvPr/>
        </p:nvSpPr>
        <p:spPr>
          <a:xfrm>
            <a:off x="467963" y="3917442"/>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3.</a:t>
            </a:r>
          </a:p>
        </p:txBody>
      </p:sp>
      <p:sp>
        <p:nvSpPr>
          <p:cNvPr id="29" name="TextBox 28"/>
          <p:cNvSpPr txBox="1"/>
          <p:nvPr/>
        </p:nvSpPr>
        <p:spPr>
          <a:xfrm>
            <a:off x="611981" y="3917442"/>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Asks others for feedback on their leadership.</a:t>
            </a:r>
          </a:p>
        </p:txBody>
      </p:sp>
      <p:sp>
        <p:nvSpPr>
          <p:cNvPr id="30" name="TextBox 29"/>
          <p:cNvSpPr txBox="1"/>
          <p:nvPr/>
        </p:nvSpPr>
        <p:spPr>
          <a:xfrm>
            <a:off x="6803993" y="3917442"/>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4.0</a:t>
            </a:r>
          </a:p>
        </p:txBody>
      </p:sp>
      <p:sp>
        <p:nvSpPr>
          <p:cNvPr id="31" name="TextBox 30"/>
          <p:cNvSpPr txBox="1"/>
          <p:nvPr/>
        </p:nvSpPr>
        <p:spPr>
          <a:xfrm>
            <a:off x="7343966" y="3917442"/>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3.9</a:t>
            </a:r>
          </a:p>
        </p:txBody>
      </p:sp>
      <p:pic>
        <p:nvPicPr>
          <p:cNvPr id="32" name="Picture 31"/>
          <p:cNvPicPr>
            <a:picLocks noChangeAspect="1"/>
          </p:cNvPicPr>
          <p:nvPr/>
        </p:nvPicPr>
        <p:blipFill>
          <a:blip r:embed="rId5"/>
          <a:stretch>
            <a:fillRect/>
          </a:stretch>
        </p:blipFill>
        <p:spPr>
          <a:xfrm>
            <a:off x="7919942" y="3857339"/>
            <a:ext cx="285750" cy="285750"/>
          </a:xfrm>
          <a:prstGeom prst="rect">
            <a:avLst/>
          </a:prstGeom>
        </p:spPr>
      </p:pic>
      <p:sp>
        <p:nvSpPr>
          <p:cNvPr id="33" name="TextBox 32"/>
          <p:cNvSpPr txBox="1"/>
          <p:nvPr/>
        </p:nvSpPr>
        <p:spPr>
          <a:xfrm>
            <a:off x="7848029" y="3917442"/>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0.1</a:t>
            </a:r>
          </a:p>
        </p:txBody>
      </p:sp>
      <p:sp>
        <p:nvSpPr>
          <p:cNvPr id="34" name="TextBox 33"/>
          <p:cNvSpPr txBox="1"/>
          <p:nvPr/>
        </p:nvSpPr>
        <p:spPr>
          <a:xfrm>
            <a:off x="8279987" y="3899440"/>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35" name="TextBox 34"/>
          <p:cNvSpPr txBox="1"/>
          <p:nvPr/>
        </p:nvSpPr>
        <p:spPr>
          <a:xfrm>
            <a:off x="467963" y="4421410"/>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4.</a:t>
            </a:r>
          </a:p>
        </p:txBody>
      </p:sp>
      <p:sp>
        <p:nvSpPr>
          <p:cNvPr id="36" name="TextBox 35"/>
          <p:cNvSpPr txBox="1"/>
          <p:nvPr/>
        </p:nvSpPr>
        <p:spPr>
          <a:xfrm>
            <a:off x="611981" y="4421410"/>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Responds effectively to feedback provided to them.</a:t>
            </a:r>
          </a:p>
        </p:txBody>
      </p:sp>
      <p:sp>
        <p:nvSpPr>
          <p:cNvPr id="37" name="TextBox 36"/>
          <p:cNvSpPr txBox="1"/>
          <p:nvPr/>
        </p:nvSpPr>
        <p:spPr>
          <a:xfrm>
            <a:off x="6803993" y="4421410"/>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4.3</a:t>
            </a:r>
          </a:p>
        </p:txBody>
      </p:sp>
      <p:sp>
        <p:nvSpPr>
          <p:cNvPr id="38" name="TextBox 37"/>
          <p:cNvSpPr txBox="1"/>
          <p:nvPr/>
        </p:nvSpPr>
        <p:spPr>
          <a:xfrm>
            <a:off x="7343966" y="4421410"/>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4.2</a:t>
            </a:r>
          </a:p>
        </p:txBody>
      </p:sp>
      <p:pic>
        <p:nvPicPr>
          <p:cNvPr id="39" name="Picture 38"/>
          <p:cNvPicPr>
            <a:picLocks noChangeAspect="1"/>
          </p:cNvPicPr>
          <p:nvPr/>
        </p:nvPicPr>
        <p:blipFill>
          <a:blip r:embed="rId5"/>
          <a:stretch>
            <a:fillRect/>
          </a:stretch>
        </p:blipFill>
        <p:spPr>
          <a:xfrm>
            <a:off x="7919942" y="4361402"/>
            <a:ext cx="285750" cy="285750"/>
          </a:xfrm>
          <a:prstGeom prst="rect">
            <a:avLst/>
          </a:prstGeom>
        </p:spPr>
      </p:pic>
      <p:sp>
        <p:nvSpPr>
          <p:cNvPr id="40" name="TextBox 39"/>
          <p:cNvSpPr txBox="1"/>
          <p:nvPr/>
        </p:nvSpPr>
        <p:spPr>
          <a:xfrm>
            <a:off x="7848029" y="4421410"/>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0.1</a:t>
            </a:r>
          </a:p>
        </p:txBody>
      </p:sp>
      <p:sp>
        <p:nvSpPr>
          <p:cNvPr id="41" name="TextBox 40"/>
          <p:cNvSpPr txBox="1"/>
          <p:nvPr/>
        </p:nvSpPr>
        <p:spPr>
          <a:xfrm>
            <a:off x="8279987" y="4403408"/>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42" name="TextBox 41"/>
          <p:cNvSpPr txBox="1"/>
          <p:nvPr/>
        </p:nvSpPr>
        <p:spPr>
          <a:xfrm>
            <a:off x="467963" y="4925378"/>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5.</a:t>
            </a:r>
          </a:p>
        </p:txBody>
      </p:sp>
      <p:sp>
        <p:nvSpPr>
          <p:cNvPr id="43" name="TextBox 42"/>
          <p:cNvSpPr txBox="1"/>
          <p:nvPr/>
        </p:nvSpPr>
        <p:spPr>
          <a:xfrm>
            <a:off x="611981" y="4925378"/>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Is consistent in what they say and do.</a:t>
            </a:r>
          </a:p>
        </p:txBody>
      </p:sp>
      <p:sp>
        <p:nvSpPr>
          <p:cNvPr id="44" name="TextBox 43"/>
          <p:cNvSpPr txBox="1"/>
          <p:nvPr/>
        </p:nvSpPr>
        <p:spPr>
          <a:xfrm>
            <a:off x="6803993" y="4925378"/>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4.4</a:t>
            </a:r>
          </a:p>
        </p:txBody>
      </p:sp>
      <p:sp>
        <p:nvSpPr>
          <p:cNvPr id="45" name="TextBox 44"/>
          <p:cNvSpPr txBox="1"/>
          <p:nvPr/>
        </p:nvSpPr>
        <p:spPr>
          <a:xfrm>
            <a:off x="7343966" y="492537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4.3</a:t>
            </a:r>
          </a:p>
        </p:txBody>
      </p:sp>
      <p:pic>
        <p:nvPicPr>
          <p:cNvPr id="46" name="Picture 45"/>
          <p:cNvPicPr>
            <a:picLocks noChangeAspect="1"/>
          </p:cNvPicPr>
          <p:nvPr/>
        </p:nvPicPr>
        <p:blipFill>
          <a:blip r:embed="rId5"/>
          <a:stretch>
            <a:fillRect/>
          </a:stretch>
        </p:blipFill>
        <p:spPr>
          <a:xfrm>
            <a:off x="7919942" y="4865370"/>
            <a:ext cx="285750" cy="285750"/>
          </a:xfrm>
          <a:prstGeom prst="rect">
            <a:avLst/>
          </a:prstGeom>
        </p:spPr>
      </p:pic>
      <p:sp>
        <p:nvSpPr>
          <p:cNvPr id="47" name="TextBox 46"/>
          <p:cNvSpPr txBox="1"/>
          <p:nvPr/>
        </p:nvSpPr>
        <p:spPr>
          <a:xfrm>
            <a:off x="7848029" y="492537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0.1</a:t>
            </a:r>
          </a:p>
        </p:txBody>
      </p:sp>
      <p:sp>
        <p:nvSpPr>
          <p:cNvPr id="48" name="TextBox 47"/>
          <p:cNvSpPr txBox="1"/>
          <p:nvPr/>
        </p:nvSpPr>
        <p:spPr>
          <a:xfrm>
            <a:off x="8279987" y="4907375"/>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49" name="TextBox 48"/>
          <p:cNvSpPr txBox="1"/>
          <p:nvPr/>
        </p:nvSpPr>
        <p:spPr>
          <a:xfrm>
            <a:off x="467963" y="5429441"/>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6.</a:t>
            </a:r>
          </a:p>
        </p:txBody>
      </p:sp>
      <p:sp>
        <p:nvSpPr>
          <p:cNvPr id="50" name="TextBox 49"/>
          <p:cNvSpPr txBox="1"/>
          <p:nvPr/>
        </p:nvSpPr>
        <p:spPr>
          <a:xfrm>
            <a:off x="611981" y="5429441"/>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Behaves in a way that is consistent with how they expect others to behave.</a:t>
            </a:r>
          </a:p>
        </p:txBody>
      </p:sp>
      <p:sp>
        <p:nvSpPr>
          <p:cNvPr id="51" name="TextBox 50"/>
          <p:cNvSpPr txBox="1"/>
          <p:nvPr/>
        </p:nvSpPr>
        <p:spPr>
          <a:xfrm>
            <a:off x="6803993" y="5429441"/>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4.5</a:t>
            </a:r>
          </a:p>
        </p:txBody>
      </p:sp>
      <p:sp>
        <p:nvSpPr>
          <p:cNvPr id="52" name="TextBox 51"/>
          <p:cNvSpPr txBox="1"/>
          <p:nvPr/>
        </p:nvSpPr>
        <p:spPr>
          <a:xfrm>
            <a:off x="7343966" y="542944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4.4</a:t>
            </a:r>
          </a:p>
        </p:txBody>
      </p:sp>
      <p:pic>
        <p:nvPicPr>
          <p:cNvPr id="53" name="Picture 52"/>
          <p:cNvPicPr>
            <a:picLocks noChangeAspect="1"/>
          </p:cNvPicPr>
          <p:nvPr/>
        </p:nvPicPr>
        <p:blipFill>
          <a:blip r:embed="rId5"/>
          <a:stretch>
            <a:fillRect/>
          </a:stretch>
        </p:blipFill>
        <p:spPr>
          <a:xfrm>
            <a:off x="7919942" y="5369338"/>
            <a:ext cx="285750" cy="285750"/>
          </a:xfrm>
          <a:prstGeom prst="rect">
            <a:avLst/>
          </a:prstGeom>
        </p:spPr>
      </p:pic>
      <p:sp>
        <p:nvSpPr>
          <p:cNvPr id="54" name="TextBox 53"/>
          <p:cNvSpPr txBox="1"/>
          <p:nvPr/>
        </p:nvSpPr>
        <p:spPr>
          <a:xfrm>
            <a:off x="7848029" y="542944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0.1</a:t>
            </a:r>
          </a:p>
        </p:txBody>
      </p:sp>
      <p:sp>
        <p:nvSpPr>
          <p:cNvPr id="55" name="TextBox 54"/>
          <p:cNvSpPr txBox="1"/>
          <p:nvPr/>
        </p:nvSpPr>
        <p:spPr>
          <a:xfrm>
            <a:off x="8279987" y="5411438"/>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56" name="TextBox 55"/>
          <p:cNvSpPr txBox="1"/>
          <p:nvPr/>
        </p:nvSpPr>
        <p:spPr>
          <a:xfrm>
            <a:off x="467963" y="5933408"/>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7.</a:t>
            </a:r>
          </a:p>
        </p:txBody>
      </p:sp>
      <p:sp>
        <p:nvSpPr>
          <p:cNvPr id="57" name="TextBox 56"/>
          <p:cNvSpPr txBox="1"/>
          <p:nvPr/>
        </p:nvSpPr>
        <p:spPr>
          <a:xfrm>
            <a:off x="611981" y="5933408"/>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Demonstrates awareness of their mood and emotions.</a:t>
            </a:r>
          </a:p>
        </p:txBody>
      </p:sp>
      <p:sp>
        <p:nvSpPr>
          <p:cNvPr id="58" name="TextBox 57"/>
          <p:cNvSpPr txBox="1"/>
          <p:nvPr/>
        </p:nvSpPr>
        <p:spPr>
          <a:xfrm>
            <a:off x="6803993" y="5933408"/>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4.2</a:t>
            </a:r>
          </a:p>
        </p:txBody>
      </p:sp>
      <p:sp>
        <p:nvSpPr>
          <p:cNvPr id="59" name="TextBox 58"/>
          <p:cNvSpPr txBox="1"/>
          <p:nvPr/>
        </p:nvSpPr>
        <p:spPr>
          <a:xfrm>
            <a:off x="7343966" y="593340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4.1</a:t>
            </a:r>
          </a:p>
        </p:txBody>
      </p:sp>
      <p:pic>
        <p:nvPicPr>
          <p:cNvPr id="60" name="Picture 59"/>
          <p:cNvPicPr>
            <a:picLocks noChangeAspect="1"/>
          </p:cNvPicPr>
          <p:nvPr/>
        </p:nvPicPr>
        <p:blipFill>
          <a:blip r:embed="rId5"/>
          <a:stretch>
            <a:fillRect/>
          </a:stretch>
        </p:blipFill>
        <p:spPr>
          <a:xfrm>
            <a:off x="7919942" y="5873401"/>
            <a:ext cx="285750" cy="285750"/>
          </a:xfrm>
          <a:prstGeom prst="rect">
            <a:avLst/>
          </a:prstGeom>
        </p:spPr>
      </p:pic>
      <p:sp>
        <p:nvSpPr>
          <p:cNvPr id="61" name="TextBox 60"/>
          <p:cNvSpPr txBox="1"/>
          <p:nvPr/>
        </p:nvSpPr>
        <p:spPr>
          <a:xfrm>
            <a:off x="7848029" y="593340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0.1</a:t>
            </a:r>
          </a:p>
        </p:txBody>
      </p:sp>
      <p:sp>
        <p:nvSpPr>
          <p:cNvPr id="62" name="TextBox 61"/>
          <p:cNvSpPr txBox="1"/>
          <p:nvPr/>
        </p:nvSpPr>
        <p:spPr>
          <a:xfrm>
            <a:off x="8279987" y="5915406"/>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63" name="TextBox 62"/>
          <p:cNvSpPr txBox="1"/>
          <p:nvPr/>
        </p:nvSpPr>
        <p:spPr>
          <a:xfrm>
            <a:off x="360045" y="6449378"/>
            <a:ext cx="8424005"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b="1" u="none" spc="0">
                <a:solidFill>
                  <a:srgbClr val="4D4D4D">
                    <a:alpha val="100000"/>
                  </a:srgbClr>
                </a:solidFill>
                <a:latin typeface="Open Sans"/>
              </a:rPr>
              <a:t>KEY:   I = Level of Importance   D = Level of Demonstration   d = Difference   BM = Benchmark</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360045" y="216027"/>
          <a:ext cx="8799195" cy="5472017"/>
          <a:chOff x="360045" y="216027"/>
          <a:chExt cx="8799195" cy="5472017"/>
        </a:xfrm>
      </p:grpSpPr>
      <p:pic>
        <p:nvPicPr>
          <p:cNvPr id="7" name="Picture 6"/>
          <p:cNvPicPr>
            <a:picLocks noChangeAspect="1"/>
          </p:cNvPicPr>
          <p:nvPr/>
        </p:nvPicPr>
        <p:blipFill>
          <a:blip r:embed="rId2"/>
          <a:stretch>
            <a:fillRect/>
          </a:stretch>
        </p:blipFill>
        <p:spPr>
          <a:xfrm>
            <a:off x="360045" y="216027"/>
            <a:ext cx="323850" cy="324041"/>
          </a:xfrm>
          <a:prstGeom prst="rect">
            <a:avLst/>
          </a:prstGeom>
        </p:spPr>
      </p:pic>
      <p:sp>
        <p:nvSpPr>
          <p:cNvPr id="2" name="TextBox 1"/>
          <p:cNvSpPr txBox="1"/>
          <p:nvPr/>
        </p:nvSpPr>
        <p:spPr>
          <a:xfrm>
            <a:off x="719995" y="216027"/>
            <a:ext cx="8063960" cy="324041"/>
          </a:xfrm>
          <a:prstGeom prst="rect">
            <a:avLst/>
          </a:prstGeom>
          <a:noFill/>
        </p:spPr>
        <p:txBody>
          <a:bodyPr lIns="91440" tIns="45720" rIns="91440" bIns="45720" rtlCol="0" anchor="ctr">
            <a:spAutoFit/>
          </a:bodyPr>
          <a:lstStyle/>
          <a:p>
            <a:pPr marL="0" marR="0" lvl="0" indent="0" algn="l" fontAlgn="ctr">
              <a:lnSpc>
                <a:spcPct val="100000"/>
              </a:lnSpc>
            </a:pPr>
            <a:r>
              <a:rPr lang="en-US" sz="2200" u="none" spc="0">
                <a:solidFill>
                  <a:srgbClr val="009EE3">
                    <a:alpha val="100000"/>
                  </a:srgbClr>
                </a:solidFill>
                <a:latin typeface="Open Sans"/>
              </a:rPr>
              <a:t>AWARENESS OF OTHERS</a:t>
            </a:r>
          </a:p>
        </p:txBody>
      </p:sp>
      <p:pic>
        <p:nvPicPr>
          <p:cNvPr id="3" name="Picture 2"/>
          <p:cNvPicPr>
            <a:picLocks noChangeAspect="1"/>
          </p:cNvPicPr>
          <p:nvPr/>
        </p:nvPicPr>
        <p:blipFill>
          <a:blip r:embed="rId3"/>
          <a:stretch>
            <a:fillRect/>
          </a:stretch>
        </p:blipFill>
        <p:spPr>
          <a:xfrm>
            <a:off x="360045" y="719995"/>
            <a:ext cx="8439150" cy="1193387"/>
          </a:xfrm>
          <a:prstGeom prst="rect">
            <a:avLst/>
          </a:prstGeom>
        </p:spPr>
      </p:pic>
      <p:graphicFrame>
        <p:nvGraphicFramePr>
          <p:cNvPr id="4" name="Table 3"/>
          <p:cNvGraphicFramePr>
            <a:graphicFrameLocks noGrp="1"/>
          </p:cNvGraphicFramePr>
          <p:nvPr/>
        </p:nvGraphicFramePr>
        <p:xfrm>
          <a:off x="1143000" y="2095500"/>
          <a:ext cx="6858000" cy="167640"/>
        </p:xfrm>
        <a:graphic>
          <a:graphicData uri="http://schemas.openxmlformats.org/drawingml/2006/table">
            <a:tbl>
              <a:tblPr firstRow="1" bandRow="1"/>
              <a:tblGrid>
                <a:gridCol w="1143000">
                  <a:extLst>
                    <a:ext uri="{9D8B030D-6E8A-4147-A177-3AD203B41FA5}">
                      <a16:colId xmlns:a16="http://schemas.microsoft.com/office/drawing/2014/main" val="20000"/>
                    </a:ext>
                  </a:extLst>
                </a:gridCol>
                <a:gridCol w="1714500">
                  <a:extLst>
                    <a:ext uri="{9D8B030D-6E8A-4147-A177-3AD203B41FA5}">
                      <a16:colId xmlns:a16="http://schemas.microsoft.com/office/drawing/2014/main" val="20001"/>
                    </a:ext>
                  </a:extLst>
                </a:gridCol>
                <a:gridCol w="17145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tblGrid>
              <a:tr h="47625">
                <a:tc>
                  <a:txBody>
                    <a:bodyPr/>
                    <a:lstStyle/>
                    <a:p>
                      <a:pPr marL="0" marR="0" lvl="0" indent="0" algn="ctr" fontAlgn="ctr">
                        <a:lnSpc>
                          <a:spcPct val="100000"/>
                        </a:lnSpc>
                      </a:pPr>
                      <a:r>
                        <a:rPr lang="en-US" sz="1100" b="1" u="none" spc="0">
                          <a:solidFill>
                            <a:srgbClr val="FFFFFF">
                              <a:alpha val="100000"/>
                            </a:srgbClr>
                          </a:solidFill>
                          <a:latin typeface="open sans"/>
                        </a:rPr>
                        <a:t>Benchmarks</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009FE3">
                        <a:alpha val="100000"/>
                      </a:srgbClr>
                    </a:solidFill>
                  </a:tcPr>
                </a:tc>
                <a:tc>
                  <a:txBody>
                    <a:bodyPr/>
                    <a:lstStyle/>
                    <a:p>
                      <a:pPr marL="0" marR="0" lvl="0" indent="0" algn="ctr" fontAlgn="ctr">
                        <a:lnSpc>
                          <a:spcPct val="100000"/>
                        </a:lnSpc>
                      </a:pPr>
                      <a:r>
                        <a:rPr lang="en-US" sz="900" u="none" spc="0">
                          <a:solidFill>
                            <a:srgbClr val="000000">
                              <a:alpha val="100000"/>
                            </a:srgbClr>
                          </a:solidFill>
                          <a:latin typeface="open sans"/>
                        </a:rPr>
                        <a:t>Average Demonstration: </a:t>
                      </a:r>
                      <a:r>
                        <a:rPr lang="en-US" sz="900" b="1" u="none" spc="0">
                          <a:solidFill>
                            <a:srgbClr val="000000">
                              <a:alpha val="100000"/>
                            </a:srgbClr>
                          </a:solidFill>
                          <a:latin typeface="open sans"/>
                        </a:rPr>
                        <a:t>53</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Standard Deviation: </a:t>
                      </a:r>
                      <a:r>
                        <a:rPr lang="en-US" sz="900" b="1" u="none" spc="0">
                          <a:solidFill>
                            <a:srgbClr val="000000">
                              <a:alpha val="100000"/>
                            </a:srgbClr>
                          </a:solidFill>
                          <a:latin typeface="open sans"/>
                        </a:rPr>
                        <a:t>26</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Minimum: </a:t>
                      </a:r>
                      <a:r>
                        <a:rPr lang="en-US" sz="900" b="1" u="none" spc="0">
                          <a:solidFill>
                            <a:srgbClr val="000000">
                              <a:alpha val="100000"/>
                            </a:srgbClr>
                          </a:solidFill>
                          <a:latin typeface="open sans"/>
                        </a:rPr>
                        <a:t>12</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Maximum: </a:t>
                      </a:r>
                      <a:r>
                        <a:rPr lang="en-US" sz="900" b="1" u="none" spc="0">
                          <a:solidFill>
                            <a:srgbClr val="000000">
                              <a:alpha val="100000"/>
                            </a:srgbClr>
                          </a:solidFill>
                          <a:latin typeface="open sans"/>
                        </a:rPr>
                        <a:t>97</a:t>
                      </a:r>
                    </a:p>
                  </a:txBody>
                  <a:tcPr marL="0" marR="0" marT="0" marB="0" anchor="ctr">
                    <a:lnL w="0" cap="flat" cmpd="sng" algn="ctr">
                      <a:solidFill>
                        <a:srgbClr val="000000">
                          <a:alpha val="100000"/>
                        </a:srgbClr>
                      </a:solidFill>
                      <a:prstDash val="solid"/>
                      <a:round/>
                      <a:headEnd type="none" w="med" len="med"/>
                      <a:tailEnd type="none" w="med" len="med"/>
                    </a:lnL>
                    <a:lnR w="9525" cap="flat" cmpd="sng" algn="ctr">
                      <a:solidFill>
                        <a:srgbClr val="009FE3">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extLst>
                  <a:ext uri="{0D108BD9-81ED-4DB2-BD59-A6C34878D82A}">
                    <a16:rowId xmlns:a16="http://schemas.microsoft.com/office/drawing/2014/main" val="10000"/>
                  </a:ext>
                </a:extLst>
              </a:tr>
            </a:tbl>
          </a:graphicData>
        </a:graphic>
      </p:graphicFrame>
      <p:pic>
        <p:nvPicPr>
          <p:cNvPr id="5" name="Picture 4"/>
          <p:cNvPicPr>
            <a:picLocks noChangeAspect="1"/>
          </p:cNvPicPr>
          <p:nvPr/>
        </p:nvPicPr>
        <p:blipFill>
          <a:blip r:embed="rId4"/>
          <a:stretch>
            <a:fillRect/>
          </a:stretch>
        </p:blipFill>
        <p:spPr>
          <a:xfrm>
            <a:off x="1187958" y="3491960"/>
            <a:ext cx="7134225" cy="1496854"/>
          </a:xfrm>
          <a:prstGeom prst="rect">
            <a:avLst/>
          </a:prstGeom>
        </p:spPr>
      </p:pic>
      <p:sp>
        <p:nvSpPr>
          <p:cNvPr id="6" name="TextBox 5"/>
          <p:cNvSpPr txBox="1"/>
          <p:nvPr/>
        </p:nvSpPr>
        <p:spPr>
          <a:xfrm>
            <a:off x="360045" y="5291995"/>
            <a:ext cx="8424005"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b="1" u="none" spc="0">
                <a:solidFill>
                  <a:srgbClr val="4D4D4D">
                    <a:alpha val="100000"/>
                  </a:srgbClr>
                </a:solidFill>
                <a:latin typeface="Open Sans"/>
              </a:rPr>
              <a:t>Percentage of the group that are high, average and low in Awareness Of Others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350520" y="216027"/>
          <a:ext cx="8799195" cy="6629400"/>
          <a:chOff x="350520" y="216027"/>
          <a:chExt cx="8799195" cy="6629400"/>
        </a:xfrm>
      </p:grpSpPr>
      <p:pic>
        <p:nvPicPr>
          <p:cNvPr id="64" name="Picture 63"/>
          <p:cNvPicPr>
            <a:picLocks noChangeAspect="1"/>
          </p:cNvPicPr>
          <p:nvPr/>
        </p:nvPicPr>
        <p:blipFill>
          <a:blip r:embed="rId2"/>
          <a:stretch>
            <a:fillRect/>
          </a:stretch>
        </p:blipFill>
        <p:spPr>
          <a:xfrm>
            <a:off x="360045" y="216027"/>
            <a:ext cx="323850" cy="324041"/>
          </a:xfrm>
          <a:prstGeom prst="rect">
            <a:avLst/>
          </a:prstGeom>
        </p:spPr>
      </p:pic>
      <p:sp>
        <p:nvSpPr>
          <p:cNvPr id="2" name="TextBox 1"/>
          <p:cNvSpPr txBox="1"/>
          <p:nvPr/>
        </p:nvSpPr>
        <p:spPr>
          <a:xfrm>
            <a:off x="719995" y="216027"/>
            <a:ext cx="8063960" cy="324041"/>
          </a:xfrm>
          <a:prstGeom prst="rect">
            <a:avLst/>
          </a:prstGeom>
          <a:noFill/>
        </p:spPr>
        <p:txBody>
          <a:bodyPr lIns="91440" tIns="45720" rIns="91440" bIns="45720" rtlCol="0" anchor="ctr">
            <a:spAutoFit/>
          </a:bodyPr>
          <a:lstStyle/>
          <a:p>
            <a:pPr marL="0" marR="0" lvl="0" indent="0" algn="l" fontAlgn="ctr">
              <a:lnSpc>
                <a:spcPct val="100000"/>
              </a:lnSpc>
            </a:pPr>
            <a:r>
              <a:rPr lang="en-US" sz="2200" u="none" spc="0">
                <a:solidFill>
                  <a:srgbClr val="009EE3">
                    <a:alpha val="100000"/>
                  </a:srgbClr>
                </a:solidFill>
                <a:latin typeface="Open Sans"/>
              </a:rPr>
              <a:t>AWARENESS OF OTHERS</a:t>
            </a:r>
          </a:p>
        </p:txBody>
      </p:sp>
      <p:pic>
        <p:nvPicPr>
          <p:cNvPr id="3" name="Picture 2"/>
          <p:cNvPicPr>
            <a:picLocks noChangeAspect="1"/>
          </p:cNvPicPr>
          <p:nvPr/>
        </p:nvPicPr>
        <p:blipFill>
          <a:blip r:embed="rId3"/>
          <a:stretch>
            <a:fillRect/>
          </a:stretch>
        </p:blipFill>
        <p:spPr>
          <a:xfrm>
            <a:off x="360045" y="719995"/>
            <a:ext cx="8439150" cy="1193387"/>
          </a:xfrm>
          <a:prstGeom prst="rect">
            <a:avLst/>
          </a:prstGeom>
        </p:spPr>
      </p:pic>
      <p:graphicFrame>
        <p:nvGraphicFramePr>
          <p:cNvPr id="4" name="Table 3"/>
          <p:cNvGraphicFramePr>
            <a:graphicFrameLocks noGrp="1"/>
          </p:cNvGraphicFramePr>
          <p:nvPr/>
        </p:nvGraphicFramePr>
        <p:xfrm>
          <a:off x="1143000" y="2095500"/>
          <a:ext cx="0" cy="0"/>
        </p:xfrm>
        <a:graphic>
          <a:graphicData uri="http://schemas.openxmlformats.org/drawingml/2006/table">
            <a:tbl>
              <a:tblPr firstRow="1" bandRow="1"/>
              <a:tblGrid>
                <a:gridCol w="1143000">
                  <a:extLst>
                    <a:ext uri="{9D8B030D-6E8A-4147-A177-3AD203B41FA5}">
                      <a16:colId xmlns:a16="http://schemas.microsoft.com/office/drawing/2014/main" val="20000"/>
                    </a:ext>
                  </a:extLst>
                </a:gridCol>
                <a:gridCol w="1714500">
                  <a:extLst>
                    <a:ext uri="{9D8B030D-6E8A-4147-A177-3AD203B41FA5}">
                      <a16:colId xmlns:a16="http://schemas.microsoft.com/office/drawing/2014/main" val="20001"/>
                    </a:ext>
                  </a:extLst>
                </a:gridCol>
                <a:gridCol w="17145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tblGrid>
              <a:tr h="47625">
                <a:tc>
                  <a:txBody>
                    <a:bodyPr/>
                    <a:lstStyle/>
                    <a:p>
                      <a:pPr marL="0" marR="0" lvl="0" indent="0" algn="ctr" fontAlgn="ctr">
                        <a:lnSpc>
                          <a:spcPct val="100000"/>
                        </a:lnSpc>
                      </a:pPr>
                      <a:r>
                        <a:rPr lang="en-US" sz="1100" b="1" u="none" spc="0">
                          <a:solidFill>
                            <a:srgbClr val="FFFFFF">
                              <a:alpha val="100000"/>
                            </a:srgbClr>
                          </a:solidFill>
                          <a:latin typeface="open sans"/>
                        </a:rPr>
                        <a:t>Benchmarks</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009FE3">
                        <a:alpha val="100000"/>
                      </a:srgbClr>
                    </a:solidFill>
                  </a:tcPr>
                </a:tc>
                <a:tc>
                  <a:txBody>
                    <a:bodyPr/>
                    <a:lstStyle/>
                    <a:p>
                      <a:pPr marL="0" marR="0" lvl="0" indent="0" algn="ctr" fontAlgn="ctr">
                        <a:lnSpc>
                          <a:spcPct val="100000"/>
                        </a:lnSpc>
                      </a:pPr>
                      <a:r>
                        <a:rPr lang="en-US" sz="900" u="none" spc="0">
                          <a:solidFill>
                            <a:srgbClr val="000000">
                              <a:alpha val="100000"/>
                            </a:srgbClr>
                          </a:solidFill>
                          <a:latin typeface="open sans"/>
                        </a:rPr>
                        <a:t>Average Demonstration: </a:t>
                      </a:r>
                      <a:r>
                        <a:rPr lang="en-US" sz="900" b="1" u="none" spc="0">
                          <a:solidFill>
                            <a:srgbClr val="000000">
                              <a:alpha val="100000"/>
                            </a:srgbClr>
                          </a:solidFill>
                          <a:latin typeface="open sans"/>
                        </a:rPr>
                        <a:t>53</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Standard Deviation: </a:t>
                      </a:r>
                      <a:r>
                        <a:rPr lang="en-US" sz="900" b="1" u="none" spc="0">
                          <a:solidFill>
                            <a:srgbClr val="000000">
                              <a:alpha val="100000"/>
                            </a:srgbClr>
                          </a:solidFill>
                          <a:latin typeface="open sans"/>
                        </a:rPr>
                        <a:t>26</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Minimum: </a:t>
                      </a:r>
                      <a:r>
                        <a:rPr lang="en-US" sz="900" b="1" u="none" spc="0">
                          <a:solidFill>
                            <a:srgbClr val="000000">
                              <a:alpha val="100000"/>
                            </a:srgbClr>
                          </a:solidFill>
                          <a:latin typeface="open sans"/>
                        </a:rPr>
                        <a:t>12</a:t>
                      </a:r>
                    </a:p>
                  </a:txBody>
                  <a:tcPr marL="0" marR="0" marT="0" marB="0" anchor="ctr">
                    <a:lnL w="0" cap="flat" cmpd="sng" algn="ctr">
                      <a:solidFill>
                        <a:srgbClr val="000000">
                          <a:alpha val="100000"/>
                        </a:srgbClr>
                      </a:solidFill>
                      <a:prstDash val="solid"/>
                      <a:round/>
                      <a:headEnd type="none" w="med" len="med"/>
                      <a:tailEnd type="none" w="med" len="med"/>
                    </a:lnL>
                    <a:lnR w="0" cap="flat" cmpd="sng" algn="ctr">
                      <a:solidFill>
                        <a:srgbClr val="000000">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pPr marL="0" marR="0" lvl="0" indent="0" algn="ctr" fontAlgn="ctr">
                        <a:lnSpc>
                          <a:spcPct val="100000"/>
                        </a:lnSpc>
                      </a:pPr>
                      <a:r>
                        <a:rPr lang="en-US" sz="900" u="none" spc="0">
                          <a:solidFill>
                            <a:srgbClr val="000000">
                              <a:alpha val="100000"/>
                            </a:srgbClr>
                          </a:solidFill>
                          <a:latin typeface="open sans"/>
                        </a:rPr>
                        <a:t>Maximum: </a:t>
                      </a:r>
                      <a:r>
                        <a:rPr lang="en-US" sz="900" b="1" u="none" spc="0">
                          <a:solidFill>
                            <a:srgbClr val="000000">
                              <a:alpha val="100000"/>
                            </a:srgbClr>
                          </a:solidFill>
                          <a:latin typeface="open sans"/>
                        </a:rPr>
                        <a:t>97</a:t>
                      </a:r>
                    </a:p>
                  </a:txBody>
                  <a:tcPr marL="0" marR="0" marT="0" marB="0" anchor="ctr">
                    <a:lnL w="0" cap="flat" cmpd="sng" algn="ctr">
                      <a:solidFill>
                        <a:srgbClr val="000000">
                          <a:alpha val="100000"/>
                        </a:srgbClr>
                      </a:solidFill>
                      <a:prstDash val="solid"/>
                      <a:round/>
                      <a:headEnd type="none" w="med" len="med"/>
                      <a:tailEnd type="none" w="med" len="med"/>
                    </a:lnL>
                    <a:lnR w="9525" cap="flat" cmpd="sng" algn="ctr">
                      <a:solidFill>
                        <a:srgbClr val="009FE3">
                          <a:alpha val="100000"/>
                        </a:srgbClr>
                      </a:solidFill>
                      <a:prstDash val="solid"/>
                      <a:round/>
                      <a:headEnd type="none" w="med" len="med"/>
                      <a:tailEnd type="none" w="med" len="med"/>
                    </a:lnR>
                    <a:lnT w="9525" cap="flat" cmpd="sng" algn="ctr">
                      <a:solidFill>
                        <a:srgbClr val="009FE3">
                          <a:alpha val="100000"/>
                        </a:srgbClr>
                      </a:solidFill>
                      <a:prstDash val="solid"/>
                      <a:round/>
                      <a:headEnd type="none" w="med" len="med"/>
                      <a:tailEnd type="none" w="med" len="med"/>
                    </a:lnT>
                    <a:lnB w="9525" cap="flat" cmpd="sng" algn="ctr">
                      <a:solidFill>
                        <a:srgbClr val="009FE3">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extLst>
                  <a:ext uri="{0D108BD9-81ED-4DB2-BD59-A6C34878D82A}">
                    <a16:rowId xmlns:a16="http://schemas.microsoft.com/office/drawing/2014/main" val="10000"/>
                  </a:ext>
                </a:extLst>
              </a:tr>
            </a:tbl>
          </a:graphicData>
        </a:graphic>
      </p:graphicFrame>
      <p:pic>
        <p:nvPicPr>
          <p:cNvPr id="5" name="Picture 4"/>
          <p:cNvPicPr>
            <a:picLocks noChangeAspect="1"/>
          </p:cNvPicPr>
          <p:nvPr/>
        </p:nvPicPr>
        <p:blipFill>
          <a:blip r:embed="rId4"/>
          <a:stretch>
            <a:fillRect/>
          </a:stretch>
        </p:blipFill>
        <p:spPr>
          <a:xfrm>
            <a:off x="350520" y="2417445"/>
            <a:ext cx="8448675" cy="323850"/>
          </a:xfrm>
          <a:prstGeom prst="rect">
            <a:avLst/>
          </a:prstGeom>
        </p:spPr>
      </p:pic>
      <p:sp>
        <p:nvSpPr>
          <p:cNvPr id="6" name="TextBox 5"/>
          <p:cNvSpPr txBox="1"/>
          <p:nvPr/>
        </p:nvSpPr>
        <p:spPr>
          <a:xfrm>
            <a:off x="431959" y="2498408"/>
            <a:ext cx="8351996"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Question</a:t>
            </a:r>
          </a:p>
        </p:txBody>
      </p:sp>
      <p:sp>
        <p:nvSpPr>
          <p:cNvPr id="7" name="TextBox 6"/>
          <p:cNvSpPr txBox="1"/>
          <p:nvPr/>
        </p:nvSpPr>
        <p:spPr>
          <a:xfrm>
            <a:off x="6834283" y="2498408"/>
            <a:ext cx="1949768"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  I</a:t>
            </a:r>
          </a:p>
        </p:txBody>
      </p:sp>
      <p:sp>
        <p:nvSpPr>
          <p:cNvPr id="8" name="TextBox 7"/>
          <p:cNvSpPr txBox="1"/>
          <p:nvPr/>
        </p:nvSpPr>
        <p:spPr>
          <a:xfrm>
            <a:off x="7339679" y="2498408"/>
            <a:ext cx="1444276"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  D</a:t>
            </a:r>
          </a:p>
        </p:txBody>
      </p:sp>
      <p:sp>
        <p:nvSpPr>
          <p:cNvPr id="9" name="TextBox 8"/>
          <p:cNvSpPr txBox="1"/>
          <p:nvPr/>
        </p:nvSpPr>
        <p:spPr>
          <a:xfrm>
            <a:off x="7845076" y="2498408"/>
            <a:ext cx="938879"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  d</a:t>
            </a:r>
          </a:p>
        </p:txBody>
      </p:sp>
      <p:sp>
        <p:nvSpPr>
          <p:cNvPr id="10" name="TextBox 9"/>
          <p:cNvSpPr txBox="1"/>
          <p:nvPr/>
        </p:nvSpPr>
        <p:spPr>
          <a:xfrm>
            <a:off x="8350568" y="2498408"/>
            <a:ext cx="433483" cy="162020"/>
          </a:xfrm>
          <a:prstGeom prst="rect">
            <a:avLst/>
          </a:prstGeom>
          <a:noFill/>
        </p:spPr>
        <p:txBody>
          <a:bodyPr lIns="91440" tIns="45720" rIns="91440" bIns="45720" rtlCol="0" anchor="ctr">
            <a:spAutoFit/>
          </a:bodyPr>
          <a:lstStyle/>
          <a:p>
            <a:pPr marL="0" marR="0" lvl="0" indent="0" algn="l" fontAlgn="ctr">
              <a:lnSpc>
                <a:spcPct val="100000"/>
              </a:lnSpc>
            </a:pPr>
            <a:r>
              <a:rPr lang="en-US" sz="1200" u="none" spc="0">
                <a:solidFill>
                  <a:srgbClr val="FFFFFF">
                    <a:alpha val="100000"/>
                  </a:srgbClr>
                </a:solidFill>
                <a:latin typeface="Open Sans"/>
              </a:rPr>
              <a:t>BM</a:t>
            </a:r>
          </a:p>
        </p:txBody>
      </p:sp>
      <p:cxnSp>
        <p:nvCxnSpPr>
          <p:cNvPr id="11" name="Straight Connector 10"/>
          <p:cNvCxnSpPr/>
          <p:nvPr/>
        </p:nvCxnSpPr>
        <p:spPr>
          <a:xfrm>
            <a:off x="360045" y="2741390"/>
            <a:ext cx="0" cy="3527965"/>
          </a:xfrm>
          <a:prstGeom prst="line">
            <a:avLst/>
          </a:prstGeom>
          <a:ln w="12700" cap="flat" cmpd="sng" algn="ctr">
            <a:solidFill>
              <a:srgbClr val="009EE3">
                <a:alpha val="100000"/>
              </a:srgbClr>
            </a:solidFill>
            <a:prstDash val="solid"/>
            <a:round/>
            <a:headEnd type="none" w="med" len="med"/>
            <a:tailEnd type="none" w="med" len="med"/>
          </a:ln>
        </p:spPr>
      </p:cxnSp>
      <p:cxnSp>
        <p:nvCxnSpPr>
          <p:cNvPr id="12" name="Straight Connector 11"/>
          <p:cNvCxnSpPr/>
          <p:nvPr/>
        </p:nvCxnSpPr>
        <p:spPr>
          <a:xfrm>
            <a:off x="8783955" y="2741390"/>
            <a:ext cx="0" cy="3527965"/>
          </a:xfrm>
          <a:prstGeom prst="line">
            <a:avLst/>
          </a:prstGeom>
          <a:ln w="12700" cap="flat" cmpd="sng" algn="ctr">
            <a:solidFill>
              <a:srgbClr val="009EE3">
                <a:alpha val="100000"/>
              </a:srgbClr>
            </a:solidFill>
            <a:prstDash val="solid"/>
            <a:round/>
            <a:headEnd type="none" w="med" len="med"/>
            <a:tailEnd type="none" w="med" len="med"/>
          </a:ln>
        </p:spPr>
      </p:cxnSp>
      <p:cxnSp>
        <p:nvCxnSpPr>
          <p:cNvPr id="13" name="Straight Connector 12"/>
          <p:cNvCxnSpPr/>
          <p:nvPr/>
        </p:nvCxnSpPr>
        <p:spPr>
          <a:xfrm>
            <a:off x="360045" y="6269355"/>
            <a:ext cx="8423910" cy="0"/>
          </a:xfrm>
          <a:prstGeom prst="line">
            <a:avLst/>
          </a:prstGeom>
          <a:ln w="12700" cap="flat" cmpd="sng" algn="ctr">
            <a:solidFill>
              <a:srgbClr val="009EE3">
                <a:alpha val="100000"/>
              </a:srgbClr>
            </a:solidFill>
            <a:prstDash val="solid"/>
            <a:round/>
            <a:headEnd type="none" w="med" len="med"/>
            <a:tailEnd type="none" w="med" len="med"/>
          </a:ln>
        </p:spPr>
      </p:cxnSp>
      <p:sp>
        <p:nvSpPr>
          <p:cNvPr id="14" name="TextBox 13"/>
          <p:cNvSpPr txBox="1"/>
          <p:nvPr/>
        </p:nvSpPr>
        <p:spPr>
          <a:xfrm>
            <a:off x="467963" y="2909411"/>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1.</a:t>
            </a:r>
          </a:p>
        </p:txBody>
      </p:sp>
      <p:sp>
        <p:nvSpPr>
          <p:cNvPr id="15" name="TextBox 14"/>
          <p:cNvSpPr txBox="1"/>
          <p:nvPr/>
        </p:nvSpPr>
        <p:spPr>
          <a:xfrm>
            <a:off x="611981" y="2909411"/>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Makes others feel appreciated.</a:t>
            </a:r>
          </a:p>
        </p:txBody>
      </p:sp>
      <p:sp>
        <p:nvSpPr>
          <p:cNvPr id="16" name="TextBox 15"/>
          <p:cNvSpPr txBox="1"/>
          <p:nvPr/>
        </p:nvSpPr>
        <p:spPr>
          <a:xfrm>
            <a:off x="6803993" y="2909411"/>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4.3</a:t>
            </a:r>
          </a:p>
        </p:txBody>
      </p:sp>
      <p:sp>
        <p:nvSpPr>
          <p:cNvPr id="17" name="TextBox 16"/>
          <p:cNvSpPr txBox="1"/>
          <p:nvPr/>
        </p:nvSpPr>
        <p:spPr>
          <a:xfrm>
            <a:off x="7343966" y="290941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4.2</a:t>
            </a:r>
          </a:p>
        </p:txBody>
      </p:sp>
      <p:pic>
        <p:nvPicPr>
          <p:cNvPr id="18" name="Picture 17"/>
          <p:cNvPicPr>
            <a:picLocks noChangeAspect="1"/>
          </p:cNvPicPr>
          <p:nvPr/>
        </p:nvPicPr>
        <p:blipFill>
          <a:blip r:embed="rId5"/>
          <a:stretch>
            <a:fillRect/>
          </a:stretch>
        </p:blipFill>
        <p:spPr>
          <a:xfrm>
            <a:off x="7919942" y="2849404"/>
            <a:ext cx="285750" cy="285750"/>
          </a:xfrm>
          <a:prstGeom prst="rect">
            <a:avLst/>
          </a:prstGeom>
        </p:spPr>
      </p:pic>
      <p:sp>
        <p:nvSpPr>
          <p:cNvPr id="19" name="TextBox 18"/>
          <p:cNvSpPr txBox="1"/>
          <p:nvPr/>
        </p:nvSpPr>
        <p:spPr>
          <a:xfrm>
            <a:off x="7848029" y="290941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0.1</a:t>
            </a:r>
          </a:p>
        </p:txBody>
      </p:sp>
      <p:sp>
        <p:nvSpPr>
          <p:cNvPr id="20" name="TextBox 19"/>
          <p:cNvSpPr txBox="1"/>
          <p:nvPr/>
        </p:nvSpPr>
        <p:spPr>
          <a:xfrm>
            <a:off x="8279987" y="2891409"/>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21" name="TextBox 20"/>
          <p:cNvSpPr txBox="1"/>
          <p:nvPr/>
        </p:nvSpPr>
        <p:spPr>
          <a:xfrm>
            <a:off x="467963" y="3413379"/>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2.</a:t>
            </a:r>
          </a:p>
        </p:txBody>
      </p:sp>
      <p:sp>
        <p:nvSpPr>
          <p:cNvPr id="22" name="TextBox 21"/>
          <p:cNvSpPr txBox="1"/>
          <p:nvPr/>
        </p:nvSpPr>
        <p:spPr>
          <a:xfrm>
            <a:off x="611981" y="3413379"/>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Adjusts their style so that it fits well with others.</a:t>
            </a:r>
          </a:p>
        </p:txBody>
      </p:sp>
      <p:sp>
        <p:nvSpPr>
          <p:cNvPr id="23" name="TextBox 22"/>
          <p:cNvSpPr txBox="1"/>
          <p:nvPr/>
        </p:nvSpPr>
        <p:spPr>
          <a:xfrm>
            <a:off x="6803993" y="3413379"/>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4.0</a:t>
            </a:r>
          </a:p>
        </p:txBody>
      </p:sp>
      <p:sp>
        <p:nvSpPr>
          <p:cNvPr id="24" name="TextBox 23"/>
          <p:cNvSpPr txBox="1"/>
          <p:nvPr/>
        </p:nvSpPr>
        <p:spPr>
          <a:xfrm>
            <a:off x="7343966" y="3413379"/>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3.8</a:t>
            </a:r>
          </a:p>
        </p:txBody>
      </p:sp>
      <p:pic>
        <p:nvPicPr>
          <p:cNvPr id="25" name="Picture 24"/>
          <p:cNvPicPr>
            <a:picLocks noChangeAspect="1"/>
          </p:cNvPicPr>
          <p:nvPr/>
        </p:nvPicPr>
        <p:blipFill>
          <a:blip r:embed="rId5"/>
          <a:stretch>
            <a:fillRect/>
          </a:stretch>
        </p:blipFill>
        <p:spPr>
          <a:xfrm>
            <a:off x="7919942" y="3353372"/>
            <a:ext cx="285750" cy="285750"/>
          </a:xfrm>
          <a:prstGeom prst="rect">
            <a:avLst/>
          </a:prstGeom>
        </p:spPr>
      </p:pic>
      <p:sp>
        <p:nvSpPr>
          <p:cNvPr id="26" name="TextBox 25"/>
          <p:cNvSpPr txBox="1"/>
          <p:nvPr/>
        </p:nvSpPr>
        <p:spPr>
          <a:xfrm>
            <a:off x="7848029" y="3413379"/>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0.2</a:t>
            </a:r>
          </a:p>
        </p:txBody>
      </p:sp>
      <p:sp>
        <p:nvSpPr>
          <p:cNvPr id="27" name="TextBox 26"/>
          <p:cNvSpPr txBox="1"/>
          <p:nvPr/>
        </p:nvSpPr>
        <p:spPr>
          <a:xfrm>
            <a:off x="8279987" y="3395377"/>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28" name="TextBox 27"/>
          <p:cNvSpPr txBox="1"/>
          <p:nvPr/>
        </p:nvSpPr>
        <p:spPr>
          <a:xfrm>
            <a:off x="467963" y="3917442"/>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3.</a:t>
            </a:r>
          </a:p>
        </p:txBody>
      </p:sp>
      <p:sp>
        <p:nvSpPr>
          <p:cNvPr id="29" name="TextBox 28"/>
          <p:cNvSpPr txBox="1"/>
          <p:nvPr/>
        </p:nvSpPr>
        <p:spPr>
          <a:xfrm>
            <a:off x="611981" y="3917442"/>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Notices when someone needs support and responds effectively.</a:t>
            </a:r>
          </a:p>
        </p:txBody>
      </p:sp>
      <p:sp>
        <p:nvSpPr>
          <p:cNvPr id="30" name="TextBox 29"/>
          <p:cNvSpPr txBox="1"/>
          <p:nvPr/>
        </p:nvSpPr>
        <p:spPr>
          <a:xfrm>
            <a:off x="6803993" y="3917442"/>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4.4</a:t>
            </a:r>
          </a:p>
        </p:txBody>
      </p:sp>
      <p:sp>
        <p:nvSpPr>
          <p:cNvPr id="31" name="TextBox 30"/>
          <p:cNvSpPr txBox="1"/>
          <p:nvPr/>
        </p:nvSpPr>
        <p:spPr>
          <a:xfrm>
            <a:off x="7343966" y="3917442"/>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4.2</a:t>
            </a:r>
          </a:p>
        </p:txBody>
      </p:sp>
      <p:pic>
        <p:nvPicPr>
          <p:cNvPr id="32" name="Picture 31"/>
          <p:cNvPicPr>
            <a:picLocks noChangeAspect="1"/>
          </p:cNvPicPr>
          <p:nvPr/>
        </p:nvPicPr>
        <p:blipFill>
          <a:blip r:embed="rId5"/>
          <a:stretch>
            <a:fillRect/>
          </a:stretch>
        </p:blipFill>
        <p:spPr>
          <a:xfrm>
            <a:off x="7919942" y="3857339"/>
            <a:ext cx="285750" cy="285750"/>
          </a:xfrm>
          <a:prstGeom prst="rect">
            <a:avLst/>
          </a:prstGeom>
        </p:spPr>
      </p:pic>
      <p:sp>
        <p:nvSpPr>
          <p:cNvPr id="33" name="TextBox 32"/>
          <p:cNvSpPr txBox="1"/>
          <p:nvPr/>
        </p:nvSpPr>
        <p:spPr>
          <a:xfrm>
            <a:off x="7848029" y="3917442"/>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0.2</a:t>
            </a:r>
          </a:p>
        </p:txBody>
      </p:sp>
      <p:sp>
        <p:nvSpPr>
          <p:cNvPr id="34" name="TextBox 33"/>
          <p:cNvSpPr txBox="1"/>
          <p:nvPr/>
        </p:nvSpPr>
        <p:spPr>
          <a:xfrm>
            <a:off x="8279987" y="3899440"/>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35" name="TextBox 34"/>
          <p:cNvSpPr txBox="1"/>
          <p:nvPr/>
        </p:nvSpPr>
        <p:spPr>
          <a:xfrm>
            <a:off x="467963" y="4421410"/>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4.</a:t>
            </a:r>
          </a:p>
        </p:txBody>
      </p:sp>
      <p:sp>
        <p:nvSpPr>
          <p:cNvPr id="36" name="TextBox 35"/>
          <p:cNvSpPr txBox="1"/>
          <p:nvPr/>
        </p:nvSpPr>
        <p:spPr>
          <a:xfrm>
            <a:off x="611981" y="4421410"/>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Accurately views situations from the perspective of others.</a:t>
            </a:r>
          </a:p>
        </p:txBody>
      </p:sp>
      <p:sp>
        <p:nvSpPr>
          <p:cNvPr id="37" name="TextBox 36"/>
          <p:cNvSpPr txBox="1"/>
          <p:nvPr/>
        </p:nvSpPr>
        <p:spPr>
          <a:xfrm>
            <a:off x="6803993" y="4421410"/>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4.1</a:t>
            </a:r>
          </a:p>
        </p:txBody>
      </p:sp>
      <p:sp>
        <p:nvSpPr>
          <p:cNvPr id="38" name="TextBox 37"/>
          <p:cNvSpPr txBox="1"/>
          <p:nvPr/>
        </p:nvSpPr>
        <p:spPr>
          <a:xfrm>
            <a:off x="7343966" y="4421410"/>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4.0</a:t>
            </a:r>
          </a:p>
        </p:txBody>
      </p:sp>
      <p:pic>
        <p:nvPicPr>
          <p:cNvPr id="39" name="Picture 38"/>
          <p:cNvPicPr>
            <a:picLocks noChangeAspect="1"/>
          </p:cNvPicPr>
          <p:nvPr/>
        </p:nvPicPr>
        <p:blipFill>
          <a:blip r:embed="rId5"/>
          <a:stretch>
            <a:fillRect/>
          </a:stretch>
        </p:blipFill>
        <p:spPr>
          <a:xfrm>
            <a:off x="7919942" y="4361402"/>
            <a:ext cx="285750" cy="285750"/>
          </a:xfrm>
          <a:prstGeom prst="rect">
            <a:avLst/>
          </a:prstGeom>
        </p:spPr>
      </p:pic>
      <p:sp>
        <p:nvSpPr>
          <p:cNvPr id="40" name="TextBox 39"/>
          <p:cNvSpPr txBox="1"/>
          <p:nvPr/>
        </p:nvSpPr>
        <p:spPr>
          <a:xfrm>
            <a:off x="7848029" y="4421410"/>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0.1</a:t>
            </a:r>
          </a:p>
        </p:txBody>
      </p:sp>
      <p:sp>
        <p:nvSpPr>
          <p:cNvPr id="41" name="TextBox 40"/>
          <p:cNvSpPr txBox="1"/>
          <p:nvPr/>
        </p:nvSpPr>
        <p:spPr>
          <a:xfrm>
            <a:off x="8279987" y="4403408"/>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42" name="TextBox 41"/>
          <p:cNvSpPr txBox="1"/>
          <p:nvPr/>
        </p:nvSpPr>
        <p:spPr>
          <a:xfrm>
            <a:off x="467963" y="4925378"/>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5.</a:t>
            </a:r>
          </a:p>
        </p:txBody>
      </p:sp>
      <p:sp>
        <p:nvSpPr>
          <p:cNvPr id="43" name="TextBox 42"/>
          <p:cNvSpPr txBox="1"/>
          <p:nvPr/>
        </p:nvSpPr>
        <p:spPr>
          <a:xfrm>
            <a:off x="611981" y="4925378"/>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Acknowledges the views and opinions of others.</a:t>
            </a:r>
          </a:p>
        </p:txBody>
      </p:sp>
      <p:sp>
        <p:nvSpPr>
          <p:cNvPr id="44" name="TextBox 43"/>
          <p:cNvSpPr txBox="1"/>
          <p:nvPr/>
        </p:nvSpPr>
        <p:spPr>
          <a:xfrm>
            <a:off x="6803993" y="4925378"/>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4.3</a:t>
            </a:r>
          </a:p>
        </p:txBody>
      </p:sp>
      <p:sp>
        <p:nvSpPr>
          <p:cNvPr id="45" name="TextBox 44"/>
          <p:cNvSpPr txBox="1"/>
          <p:nvPr/>
        </p:nvSpPr>
        <p:spPr>
          <a:xfrm>
            <a:off x="7343966" y="492537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4.2</a:t>
            </a:r>
          </a:p>
        </p:txBody>
      </p:sp>
      <p:pic>
        <p:nvPicPr>
          <p:cNvPr id="46" name="Picture 45"/>
          <p:cNvPicPr>
            <a:picLocks noChangeAspect="1"/>
          </p:cNvPicPr>
          <p:nvPr/>
        </p:nvPicPr>
        <p:blipFill>
          <a:blip r:embed="rId5"/>
          <a:stretch>
            <a:fillRect/>
          </a:stretch>
        </p:blipFill>
        <p:spPr>
          <a:xfrm>
            <a:off x="7919942" y="4865370"/>
            <a:ext cx="285750" cy="285750"/>
          </a:xfrm>
          <a:prstGeom prst="rect">
            <a:avLst/>
          </a:prstGeom>
        </p:spPr>
      </p:pic>
      <p:sp>
        <p:nvSpPr>
          <p:cNvPr id="47" name="TextBox 46"/>
          <p:cNvSpPr txBox="1"/>
          <p:nvPr/>
        </p:nvSpPr>
        <p:spPr>
          <a:xfrm>
            <a:off x="7848029" y="492537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0.1</a:t>
            </a:r>
          </a:p>
        </p:txBody>
      </p:sp>
      <p:sp>
        <p:nvSpPr>
          <p:cNvPr id="48" name="TextBox 47"/>
          <p:cNvSpPr txBox="1"/>
          <p:nvPr/>
        </p:nvSpPr>
        <p:spPr>
          <a:xfrm>
            <a:off x="8279987" y="4907375"/>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49" name="TextBox 48"/>
          <p:cNvSpPr txBox="1"/>
          <p:nvPr/>
        </p:nvSpPr>
        <p:spPr>
          <a:xfrm>
            <a:off x="467963" y="5429441"/>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6.</a:t>
            </a:r>
          </a:p>
        </p:txBody>
      </p:sp>
      <p:sp>
        <p:nvSpPr>
          <p:cNvPr id="50" name="TextBox 49"/>
          <p:cNvSpPr txBox="1"/>
          <p:nvPr/>
        </p:nvSpPr>
        <p:spPr>
          <a:xfrm>
            <a:off x="611981" y="5429441"/>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Accurately anticipates responses or reactions from others.</a:t>
            </a:r>
          </a:p>
        </p:txBody>
      </p:sp>
      <p:sp>
        <p:nvSpPr>
          <p:cNvPr id="51" name="TextBox 50"/>
          <p:cNvSpPr txBox="1"/>
          <p:nvPr/>
        </p:nvSpPr>
        <p:spPr>
          <a:xfrm>
            <a:off x="6803993" y="5429441"/>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4.0</a:t>
            </a:r>
          </a:p>
        </p:txBody>
      </p:sp>
      <p:sp>
        <p:nvSpPr>
          <p:cNvPr id="52" name="TextBox 51"/>
          <p:cNvSpPr txBox="1"/>
          <p:nvPr/>
        </p:nvSpPr>
        <p:spPr>
          <a:xfrm>
            <a:off x="7343966" y="542944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3.9</a:t>
            </a:r>
          </a:p>
        </p:txBody>
      </p:sp>
      <p:pic>
        <p:nvPicPr>
          <p:cNvPr id="53" name="Picture 52"/>
          <p:cNvPicPr>
            <a:picLocks noChangeAspect="1"/>
          </p:cNvPicPr>
          <p:nvPr/>
        </p:nvPicPr>
        <p:blipFill>
          <a:blip r:embed="rId5"/>
          <a:stretch>
            <a:fillRect/>
          </a:stretch>
        </p:blipFill>
        <p:spPr>
          <a:xfrm>
            <a:off x="7919942" y="5369338"/>
            <a:ext cx="285750" cy="285750"/>
          </a:xfrm>
          <a:prstGeom prst="rect">
            <a:avLst/>
          </a:prstGeom>
        </p:spPr>
      </p:pic>
      <p:sp>
        <p:nvSpPr>
          <p:cNvPr id="54" name="TextBox 53"/>
          <p:cNvSpPr txBox="1"/>
          <p:nvPr/>
        </p:nvSpPr>
        <p:spPr>
          <a:xfrm>
            <a:off x="7848029" y="5429441"/>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0.1</a:t>
            </a:r>
          </a:p>
        </p:txBody>
      </p:sp>
      <p:sp>
        <p:nvSpPr>
          <p:cNvPr id="55" name="TextBox 54"/>
          <p:cNvSpPr txBox="1"/>
          <p:nvPr/>
        </p:nvSpPr>
        <p:spPr>
          <a:xfrm>
            <a:off x="8279987" y="5411438"/>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56" name="TextBox 55"/>
          <p:cNvSpPr txBox="1"/>
          <p:nvPr/>
        </p:nvSpPr>
        <p:spPr>
          <a:xfrm>
            <a:off x="467963" y="5933408"/>
            <a:ext cx="6731984"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7.</a:t>
            </a:r>
          </a:p>
        </p:txBody>
      </p:sp>
      <p:sp>
        <p:nvSpPr>
          <p:cNvPr id="57" name="TextBox 56"/>
          <p:cNvSpPr txBox="1"/>
          <p:nvPr/>
        </p:nvSpPr>
        <p:spPr>
          <a:xfrm>
            <a:off x="611981" y="5933408"/>
            <a:ext cx="6587966" cy="180023"/>
          </a:xfrm>
          <a:prstGeom prst="rect">
            <a:avLst/>
          </a:prstGeom>
          <a:noFill/>
        </p:spPr>
        <p:txBody>
          <a:bodyPr lIns="91440" tIns="45720" rIns="91440" bIns="45720" rtlCol="0" anchor="ctr">
            <a:spAutoFit/>
          </a:bodyPr>
          <a:lstStyle/>
          <a:p>
            <a:pPr marL="0" marR="0" lvl="0" indent="0" algn="l" fontAlgn="ctr">
              <a:lnSpc>
                <a:spcPct val="100000"/>
              </a:lnSpc>
            </a:pPr>
            <a:r>
              <a:rPr lang="en-US" sz="1000" u="none" spc="0">
                <a:solidFill>
                  <a:srgbClr val="4D4D4D">
                    <a:alpha val="100000"/>
                  </a:srgbClr>
                </a:solidFill>
                <a:latin typeface="Open Sans"/>
              </a:rPr>
              <a:t>Balances achieving results with others’ needs.</a:t>
            </a:r>
          </a:p>
        </p:txBody>
      </p:sp>
      <p:sp>
        <p:nvSpPr>
          <p:cNvPr id="58" name="TextBox 57"/>
          <p:cNvSpPr txBox="1"/>
          <p:nvPr/>
        </p:nvSpPr>
        <p:spPr>
          <a:xfrm>
            <a:off x="6803993" y="5933408"/>
            <a:ext cx="467963"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4.0</a:t>
            </a:r>
          </a:p>
        </p:txBody>
      </p:sp>
      <p:sp>
        <p:nvSpPr>
          <p:cNvPr id="59" name="TextBox 58"/>
          <p:cNvSpPr txBox="1"/>
          <p:nvPr/>
        </p:nvSpPr>
        <p:spPr>
          <a:xfrm>
            <a:off x="7343966" y="593340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4D4D4D">
                    <a:alpha val="100000"/>
                  </a:srgbClr>
                </a:solidFill>
                <a:latin typeface="Open Sans"/>
              </a:rPr>
              <a:t>3.8</a:t>
            </a:r>
          </a:p>
        </p:txBody>
      </p:sp>
      <p:pic>
        <p:nvPicPr>
          <p:cNvPr id="60" name="Picture 59"/>
          <p:cNvPicPr>
            <a:picLocks noChangeAspect="1"/>
          </p:cNvPicPr>
          <p:nvPr/>
        </p:nvPicPr>
        <p:blipFill>
          <a:blip r:embed="rId5"/>
          <a:stretch>
            <a:fillRect/>
          </a:stretch>
        </p:blipFill>
        <p:spPr>
          <a:xfrm>
            <a:off x="7919942" y="5873401"/>
            <a:ext cx="285750" cy="285750"/>
          </a:xfrm>
          <a:prstGeom prst="rect">
            <a:avLst/>
          </a:prstGeom>
        </p:spPr>
      </p:pic>
      <p:sp>
        <p:nvSpPr>
          <p:cNvPr id="61" name="TextBox 60"/>
          <p:cNvSpPr txBox="1"/>
          <p:nvPr/>
        </p:nvSpPr>
        <p:spPr>
          <a:xfrm>
            <a:off x="7848029" y="5933408"/>
            <a:ext cx="431959"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u="none" spc="0">
                <a:solidFill>
                  <a:srgbClr val="FFFFFF">
                    <a:alpha val="100000"/>
                  </a:srgbClr>
                </a:solidFill>
                <a:latin typeface="Open Sans"/>
              </a:rPr>
              <a:t>0.2</a:t>
            </a:r>
          </a:p>
        </p:txBody>
      </p:sp>
      <p:sp>
        <p:nvSpPr>
          <p:cNvPr id="62" name="TextBox 61"/>
          <p:cNvSpPr txBox="1"/>
          <p:nvPr/>
        </p:nvSpPr>
        <p:spPr>
          <a:xfrm>
            <a:off x="8279987" y="5915406"/>
            <a:ext cx="503968" cy="180023"/>
          </a:xfrm>
          <a:prstGeom prst="rect">
            <a:avLst/>
          </a:prstGeom>
          <a:noFill/>
        </p:spPr>
        <p:txBody>
          <a:bodyPr lIns="91440" tIns="45720" rIns="91440" bIns="45720" rtlCol="0" anchor="ctr">
            <a:spAutoFit/>
          </a:bodyPr>
          <a:lstStyle/>
          <a:p>
            <a:pPr marL="0" marR="0" lvl="0" indent="0" algn="ctr" fontAlgn="ctr">
              <a:lnSpc>
                <a:spcPct val="100000"/>
              </a:lnSpc>
            </a:pPr>
            <a:r>
              <a:rPr lang="en-US" sz="1600" u="none" spc="0">
                <a:solidFill>
                  <a:srgbClr val="4D4D4D">
                    <a:alpha val="100000"/>
                  </a:srgbClr>
                </a:solidFill>
                <a:latin typeface="dejavusans"/>
              </a:rPr>
              <a:t>˂˃</a:t>
            </a:r>
          </a:p>
        </p:txBody>
      </p:sp>
      <p:sp>
        <p:nvSpPr>
          <p:cNvPr id="63" name="TextBox 62"/>
          <p:cNvSpPr txBox="1"/>
          <p:nvPr/>
        </p:nvSpPr>
        <p:spPr>
          <a:xfrm>
            <a:off x="360045" y="6449378"/>
            <a:ext cx="8424005" cy="180023"/>
          </a:xfrm>
          <a:prstGeom prst="rect">
            <a:avLst/>
          </a:prstGeom>
          <a:noFill/>
        </p:spPr>
        <p:txBody>
          <a:bodyPr lIns="91440" tIns="45720" rIns="91440" bIns="45720" rtlCol="0" anchor="ctr">
            <a:spAutoFit/>
          </a:bodyPr>
          <a:lstStyle/>
          <a:p>
            <a:pPr marL="0" marR="0" lvl="0" indent="0" algn="ctr" fontAlgn="ctr">
              <a:lnSpc>
                <a:spcPct val="100000"/>
              </a:lnSpc>
            </a:pPr>
            <a:r>
              <a:rPr lang="en-US" sz="1000" b="1" u="none" spc="0">
                <a:solidFill>
                  <a:srgbClr val="4D4D4D">
                    <a:alpha val="100000"/>
                  </a:srgbClr>
                </a:solidFill>
                <a:latin typeface="Open Sans"/>
              </a:rPr>
              <a:t>KEY:   I = Level of Importance   D = Level of Demonstration   d = Difference   BM = Benchmark</a:t>
            </a:r>
          </a:p>
        </p:txBody>
      </p:sp>
    </p:spTree>
  </p:cSld>
  <p:clrMapOvr>
    <a:masterClrMapping/>
  </p:clrMapOvr>
</p:sld>
</file>

<file path=ppt/theme/theme1.xml><?xml version="1.0" encoding="utf-8"?>
<a:theme xmlns:a="http://schemas.openxmlformats.org/drawingml/2006/main" name="Theme80">
  <a:themeElements>
    <a:clrScheme name="Theme8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1595</Words>
  <Application>Microsoft Macintosh PowerPoint</Application>
  <PresentationFormat>On-screen Show (4:3)</PresentationFormat>
  <Paragraphs>424</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Calibri</vt:lpstr>
      <vt:lpstr>dejavusans</vt:lpstr>
      <vt:lpstr>open sans</vt:lpstr>
      <vt:lpstr>open sans</vt:lpstr>
      <vt:lpstr>Theme80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Corporation</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Untitled Presentation</dc:title>
  <dc:subject/>
  <dc:creator>Unknown Creator</dc:creator>
  <cp:keywords/>
  <dc:description/>
  <cp:lastModifiedBy>Microsoft Office User</cp:lastModifiedBy>
  <cp:revision>1</cp:revision>
  <dcterms:created xsi:type="dcterms:W3CDTF">2019-07-10T03:58:01Z</dcterms:created>
  <dcterms:modified xsi:type="dcterms:W3CDTF">2023-08-02T23:54:59Z</dcterms:modified>
  <cp:category/>
</cp:coreProperties>
</file>